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74"/>
  </p:notesMasterIdLst>
  <p:sldIdLst>
    <p:sldId id="256" r:id="rId2"/>
    <p:sldId id="300" r:id="rId3"/>
    <p:sldId id="301" r:id="rId4"/>
    <p:sldId id="305" r:id="rId5"/>
    <p:sldId id="304" r:id="rId6"/>
    <p:sldId id="312" r:id="rId7"/>
    <p:sldId id="259" r:id="rId8"/>
    <p:sldId id="268" r:id="rId9"/>
    <p:sldId id="269" r:id="rId10"/>
    <p:sldId id="270" r:id="rId11"/>
    <p:sldId id="271" r:id="rId12"/>
    <p:sldId id="272" r:id="rId13"/>
    <p:sldId id="273" r:id="rId14"/>
    <p:sldId id="275" r:id="rId15"/>
    <p:sldId id="276" r:id="rId16"/>
    <p:sldId id="277" r:id="rId17"/>
    <p:sldId id="278" r:id="rId18"/>
    <p:sldId id="279" r:id="rId19"/>
    <p:sldId id="280" r:id="rId20"/>
    <p:sldId id="282" r:id="rId21"/>
    <p:sldId id="283" r:id="rId22"/>
    <p:sldId id="281" r:id="rId23"/>
    <p:sldId id="284" r:id="rId24"/>
    <p:sldId id="285" r:id="rId25"/>
    <p:sldId id="286" r:id="rId26"/>
    <p:sldId id="287" r:id="rId27"/>
    <p:sldId id="292" r:id="rId28"/>
    <p:sldId id="293" r:id="rId29"/>
    <p:sldId id="294" r:id="rId30"/>
    <p:sldId id="295" r:id="rId31"/>
    <p:sldId id="296" r:id="rId32"/>
    <p:sldId id="297" r:id="rId33"/>
    <p:sldId id="308" r:id="rId34"/>
    <p:sldId id="302" r:id="rId35"/>
    <p:sldId id="303" r:id="rId36"/>
    <p:sldId id="291" r:id="rId37"/>
    <p:sldId id="288" r:id="rId38"/>
    <p:sldId id="290" r:id="rId39"/>
    <p:sldId id="289" r:id="rId40"/>
    <p:sldId id="309" r:id="rId41"/>
    <p:sldId id="310" r:id="rId42"/>
    <p:sldId id="311" r:id="rId43"/>
    <p:sldId id="313" r:id="rId44"/>
    <p:sldId id="314" r:id="rId45"/>
    <p:sldId id="315" r:id="rId46"/>
    <p:sldId id="316" r:id="rId47"/>
    <p:sldId id="317" r:id="rId48"/>
    <p:sldId id="318" r:id="rId49"/>
    <p:sldId id="319" r:id="rId50"/>
    <p:sldId id="320" r:id="rId51"/>
    <p:sldId id="321" r:id="rId52"/>
    <p:sldId id="322" r:id="rId53"/>
    <p:sldId id="323" r:id="rId54"/>
    <p:sldId id="324" r:id="rId55"/>
    <p:sldId id="325" r:id="rId56"/>
    <p:sldId id="326" r:id="rId57"/>
    <p:sldId id="327" r:id="rId58"/>
    <p:sldId id="328" r:id="rId59"/>
    <p:sldId id="329" r:id="rId60"/>
    <p:sldId id="330" r:id="rId61"/>
    <p:sldId id="336" r:id="rId62"/>
    <p:sldId id="337" r:id="rId63"/>
    <p:sldId id="338" r:id="rId64"/>
    <p:sldId id="339" r:id="rId65"/>
    <p:sldId id="340" r:id="rId66"/>
    <p:sldId id="341" r:id="rId67"/>
    <p:sldId id="342" r:id="rId68"/>
    <p:sldId id="331" r:id="rId69"/>
    <p:sldId id="332" r:id="rId70"/>
    <p:sldId id="333" r:id="rId71"/>
    <p:sldId id="343" r:id="rId72"/>
    <p:sldId id="334" r:id="rId7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Section 0" id="{22720B33-0E8F-774F-8349-AA3F6DFE05C8}">
          <p14:sldIdLst>
            <p14:sldId id="256"/>
            <p14:sldId id="300"/>
            <p14:sldId id="301"/>
            <p14:sldId id="305"/>
            <p14:sldId id="304"/>
          </p14:sldIdLst>
        </p14:section>
        <p14:section name="Section 1" id="{B436B70C-2254-8644-92C8-50D3374C2BAA}">
          <p14:sldIdLst>
            <p14:sldId id="312"/>
            <p14:sldId id="259"/>
            <p14:sldId id="268"/>
            <p14:sldId id="269"/>
            <p14:sldId id="270"/>
            <p14:sldId id="271"/>
            <p14:sldId id="272"/>
            <p14:sldId id="273"/>
            <p14:sldId id="275"/>
            <p14:sldId id="276"/>
            <p14:sldId id="277"/>
            <p14:sldId id="278"/>
            <p14:sldId id="279"/>
            <p14:sldId id="280"/>
            <p14:sldId id="282"/>
            <p14:sldId id="283"/>
            <p14:sldId id="281"/>
            <p14:sldId id="284"/>
            <p14:sldId id="285"/>
            <p14:sldId id="286"/>
            <p14:sldId id="287"/>
            <p14:sldId id="292"/>
            <p14:sldId id="293"/>
            <p14:sldId id="294"/>
            <p14:sldId id="295"/>
            <p14:sldId id="296"/>
            <p14:sldId id="297"/>
            <p14:sldId id="308"/>
            <p14:sldId id="302"/>
            <p14:sldId id="303"/>
            <p14:sldId id="291"/>
            <p14:sldId id="288"/>
            <p14:sldId id="290"/>
            <p14:sldId id="289"/>
            <p14:sldId id="309"/>
            <p14:sldId id="310"/>
            <p14:sldId id="311"/>
          </p14:sldIdLst>
        </p14:section>
        <p14:section name="Section 2" id="{B7F1B00B-2162-0B42-80A2-8C57713DD1DC}">
          <p14:sldIdLst>
            <p14:sldId id="313"/>
            <p14:sldId id="314"/>
            <p14:sldId id="315"/>
            <p14:sldId id="316"/>
            <p14:sldId id="317"/>
            <p14:sldId id="318"/>
            <p14:sldId id="319"/>
            <p14:sldId id="320"/>
            <p14:sldId id="321"/>
            <p14:sldId id="322"/>
            <p14:sldId id="323"/>
            <p14:sldId id="324"/>
            <p14:sldId id="325"/>
            <p14:sldId id="326"/>
            <p14:sldId id="327"/>
            <p14:sldId id="328"/>
            <p14:sldId id="329"/>
            <p14:sldId id="330"/>
            <p14:sldId id="336"/>
            <p14:sldId id="337"/>
            <p14:sldId id="338"/>
            <p14:sldId id="339"/>
            <p14:sldId id="340"/>
            <p14:sldId id="341"/>
            <p14:sldId id="342"/>
            <p14:sldId id="331"/>
            <p14:sldId id="332"/>
            <p14:sldId id="333"/>
            <p14:sldId id="343"/>
            <p14:sldId id="33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531" autoAdjust="0"/>
    <p:restoredTop sz="91339"/>
  </p:normalViewPr>
  <p:slideViewPr>
    <p:cSldViewPr snapToGrid="0">
      <p:cViewPr varScale="1">
        <p:scale>
          <a:sx n="67" d="100"/>
          <a:sy n="67" d="100"/>
        </p:scale>
        <p:origin x="1002" y="7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BD60C4E-3B2A-40C3-A207-0823704EA061}" type="datetimeFigureOut">
              <a:rPr lang="en-US" smtClean="0"/>
              <a:t>6/10/2020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BE5D152-80E8-41A9-BDBD-7C2C2FE5B46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98933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BE5D152-80E8-41A9-BDBD-7C2C2FE5B46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7254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/>
          </a:p>
        </p:txBody>
      </p:sp>
      <p:pic>
        <p:nvPicPr>
          <p:cNvPr id="8" name="Picture 6" descr="A screenshot of a cell phone&#10;&#10;Description automatically generated">
            <a:extLst>
              <a:ext uri="{FF2B5EF4-FFF2-40B4-BE49-F238E27FC236}">
                <a16:creationId xmlns:a16="http://schemas.microsoft.com/office/drawing/2014/main" id="{D4CD7655-1C0D-4B87-9F62-14477ED9CAA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6513" y="0"/>
            <a:ext cx="12192001" cy="6878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14218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3187700" y="241739"/>
            <a:ext cx="8166100" cy="599090"/>
          </a:xfrm>
          <a:prstGeom prst="rect">
            <a:avLst/>
          </a:prstGeom>
          <a:ln>
            <a:noFill/>
          </a:ln>
        </p:spPr>
        <p:txBody>
          <a:bodyPr anchor="b"/>
          <a:lstStyle>
            <a:lvl1pPr>
              <a:defRPr sz="3000">
                <a:latin typeface="Montserrat" charset="0"/>
                <a:ea typeface="Montserrat" charset="0"/>
                <a:cs typeface="Montserra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369277" y="1212850"/>
            <a:ext cx="10984523" cy="5143500"/>
          </a:xfrm>
          <a:prstGeom prst="rect">
            <a:avLst/>
          </a:prstGeom>
        </p:spPr>
        <p:txBody>
          <a:bodyPr/>
          <a:lstStyle>
            <a:lvl1pPr>
              <a:defRPr sz="2400">
                <a:latin typeface="Montserrat" charset="0"/>
                <a:ea typeface="Montserrat" charset="0"/>
                <a:cs typeface="Montserrat" charset="0"/>
              </a:defRPr>
            </a:lvl1pPr>
            <a:lvl2pPr>
              <a:defRPr sz="2000">
                <a:latin typeface="Montserrat" charset="0"/>
                <a:ea typeface="Montserrat" charset="0"/>
                <a:cs typeface="Montserrat" charset="0"/>
              </a:defRPr>
            </a:lvl2pPr>
            <a:lvl3pPr>
              <a:defRPr sz="1800">
                <a:latin typeface="Montserrat" charset="0"/>
                <a:ea typeface="Montserrat" charset="0"/>
                <a:cs typeface="Montserrat" charset="0"/>
              </a:defRPr>
            </a:lvl3pPr>
            <a:lvl4pPr>
              <a:defRPr sz="1800">
                <a:latin typeface="Montserrat" charset="0"/>
                <a:ea typeface="Montserrat" charset="0"/>
                <a:cs typeface="Montserrat" charset="0"/>
              </a:defRPr>
            </a:lvl4pPr>
            <a:lvl5pPr>
              <a:defRPr>
                <a:latin typeface="Montserrat" charset="0"/>
                <a:ea typeface="Montserrat" charset="0"/>
                <a:cs typeface="Montserra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pic>
        <p:nvPicPr>
          <p:cNvPr id="6" name="Picture 1">
            <a:extLst>
              <a:ext uri="{FF2B5EF4-FFF2-40B4-BE49-F238E27FC236}">
                <a16:creationId xmlns:a16="http://schemas.microsoft.com/office/drawing/2014/main" id="{3F00F125-7743-43E7-8B67-81F13A9E5901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055770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56005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5" Type="http://schemas.openxmlformats.org/officeDocument/2006/relationships/image" Target="../media/image1.jp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5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0" y="6375400"/>
            <a:ext cx="3187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r>
              <a:rPr lang="en-US"/>
              <a:t>Training Material | Internal Use</a:t>
            </a:r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>
                <a:solidFill>
                  <a:schemeClr val="bg1"/>
                </a:solidFill>
                <a:latin typeface="Candara" panose="020E0502030303020204" pitchFamily="34" charset="0"/>
              </a:defRPr>
            </a:lvl1pPr>
          </a:lstStyle>
          <a:p>
            <a:fld id="{06E23101-68F3-4176-81B9-76939548D018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4" name="Picture 1">
            <a:extLst>
              <a:ext uri="{FF2B5EF4-FFF2-40B4-BE49-F238E27FC236}">
                <a16:creationId xmlns:a16="http://schemas.microsoft.com/office/drawing/2014/main" id="{716AEF43-4D15-4E1D-BED8-543B5C6EED1C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4571296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5" r:id="rId2"/>
    <p:sldLayoutId id="2147483656" r:id="rId3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hyperlink" Target="https://codepoints.net/search?gc=Mn" TargetMode="External"/><Relationship Id="rId3" Type="http://schemas.openxmlformats.org/officeDocument/2006/relationships/hyperlink" Target="https://codepoints.net/search?gc=Ll" TargetMode="External"/><Relationship Id="rId7" Type="http://schemas.openxmlformats.org/officeDocument/2006/relationships/hyperlink" Target="https://codepoints.net/search?gc=Nl" TargetMode="External"/><Relationship Id="rId2" Type="http://schemas.openxmlformats.org/officeDocument/2006/relationships/hyperlink" Target="https://codepoints.net/search?gc=Lu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codepoints.net/search?gc=Lo" TargetMode="External"/><Relationship Id="rId11" Type="http://schemas.openxmlformats.org/officeDocument/2006/relationships/hyperlink" Target="https://codepoints.net/search?gc=Pc" TargetMode="External"/><Relationship Id="rId5" Type="http://schemas.openxmlformats.org/officeDocument/2006/relationships/hyperlink" Target="https://codepoints.net/search?gc=Lm" TargetMode="External"/><Relationship Id="rId10" Type="http://schemas.openxmlformats.org/officeDocument/2006/relationships/hyperlink" Target="https://codepoints.net/search?gc=Nd" TargetMode="External"/><Relationship Id="rId4" Type="http://schemas.openxmlformats.org/officeDocument/2006/relationships/hyperlink" Target="https://codepoints.net/search?gc=Lt" TargetMode="External"/><Relationship Id="rId9" Type="http://schemas.openxmlformats.org/officeDocument/2006/relationships/hyperlink" Target="https://codepoints.net/search?gc=Mc" TargetMode="Externa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tiff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tiff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7">
            <a:extLst>
              <a:ext uri="{FF2B5EF4-FFF2-40B4-BE49-F238E27FC236}">
                <a16:creationId xmlns:a16="http://schemas.microsoft.com/office/drawing/2014/main" id="{3C472973-F9F9-4624-83E2-8D25192626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0"/>
            <a:ext cx="12268200" cy="69008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614788" y="2049489"/>
            <a:ext cx="10335260" cy="175543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000" dirty="0">
                <a:solidFill>
                  <a:srgbClr val="0070C0"/>
                </a:solidFill>
                <a:cs typeface="Arial" panose="020B0604020202020204" pitchFamily="34" charset="0"/>
              </a:rPr>
              <a:t>ANGULAR COURSE</a:t>
            </a:r>
          </a:p>
          <a:p>
            <a:r>
              <a:rPr lang="en-US" sz="4000">
                <a:solidFill>
                  <a:srgbClr val="0070C0"/>
                </a:solidFill>
                <a:cs typeface="Arial" panose="020B0604020202020204" pitchFamily="34" charset="0"/>
              </a:rPr>
              <a:t>TypeScript </a:t>
            </a:r>
            <a:r>
              <a:rPr lang="en-US" sz="4000" dirty="0">
                <a:solidFill>
                  <a:srgbClr val="0070C0"/>
                </a:solidFill>
                <a:cs typeface="Arial" panose="020B0604020202020204" pitchFamily="34" charset="0"/>
              </a:rPr>
              <a:t>Fundamentals</a:t>
            </a:r>
          </a:p>
          <a:p>
            <a:endParaRPr lang="en-US" sz="4000" dirty="0">
              <a:solidFill>
                <a:srgbClr val="0070C0"/>
              </a:solidFill>
              <a:cs typeface="Arial" panose="020B0604020202020204" pitchFamily="34" charset="0"/>
            </a:endParaRPr>
          </a:p>
        </p:txBody>
      </p:sp>
      <p:sp>
        <p:nvSpPr>
          <p:cNvPr id="8" name="Subtitle 2"/>
          <p:cNvSpPr txBox="1">
            <a:spLocks/>
          </p:cNvSpPr>
          <p:nvPr/>
        </p:nvSpPr>
        <p:spPr>
          <a:xfrm>
            <a:off x="1856740" y="3142272"/>
            <a:ext cx="5643880" cy="4630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en-US" sz="2000" dirty="0">
              <a:solidFill>
                <a:srgbClr val="0070C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2" name="Text Placeholder 6"/>
          <p:cNvSpPr txBox="1">
            <a:spLocks/>
          </p:cNvSpPr>
          <p:nvPr/>
        </p:nvSpPr>
        <p:spPr>
          <a:xfrm>
            <a:off x="1856739" y="4437584"/>
            <a:ext cx="2972837" cy="587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2000">
                <a:solidFill>
                  <a:schemeClr val="bg1"/>
                </a:solidFill>
                <a:latin typeface="Candara" panose="020E0502030303020204" pitchFamily="34" charset="0"/>
                <a:cs typeface="Arial" panose="020B0604020202020204" pitchFamily="34" charset="0"/>
              </a:rPr>
              <a:t> </a:t>
            </a:r>
            <a:endParaRPr lang="en-US" sz="2000" dirty="0">
              <a:solidFill>
                <a:schemeClr val="bg1"/>
              </a:solidFill>
              <a:latin typeface="Candara" panose="020E0502030303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 Placeholder 6"/>
          <p:cNvSpPr txBox="1">
            <a:spLocks/>
          </p:cNvSpPr>
          <p:nvPr/>
        </p:nvSpPr>
        <p:spPr>
          <a:xfrm>
            <a:off x="1856739" y="4887924"/>
            <a:ext cx="5790883" cy="587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000" dirty="0">
              <a:solidFill>
                <a:srgbClr val="0070C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6" name="Text Placeholder 6"/>
          <p:cNvSpPr txBox="1">
            <a:spLocks/>
          </p:cNvSpPr>
          <p:nvPr/>
        </p:nvSpPr>
        <p:spPr>
          <a:xfrm>
            <a:off x="1843513" y="5680359"/>
            <a:ext cx="5790883" cy="587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000" dirty="0">
              <a:solidFill>
                <a:srgbClr val="0070C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7" name="Text Placeholder 6"/>
          <p:cNvSpPr txBox="1">
            <a:spLocks/>
          </p:cNvSpPr>
          <p:nvPr/>
        </p:nvSpPr>
        <p:spPr>
          <a:xfrm>
            <a:off x="1843513" y="5025424"/>
            <a:ext cx="5790883" cy="587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endParaRPr lang="en-US" sz="2000" dirty="0">
              <a:solidFill>
                <a:srgbClr val="0070C0"/>
              </a:solidFill>
              <a:latin typeface="+mj-lt"/>
              <a:cs typeface="Arial" panose="020B0604020202020204" pitchFamily="34" charset="0"/>
            </a:endParaRPr>
          </a:p>
        </p:txBody>
      </p:sp>
      <p:sp>
        <p:nvSpPr>
          <p:cNvPr id="14" name="Text Placeholder 6"/>
          <p:cNvSpPr txBox="1">
            <a:spLocks/>
          </p:cNvSpPr>
          <p:nvPr/>
        </p:nvSpPr>
        <p:spPr>
          <a:xfrm>
            <a:off x="1843513" y="4512767"/>
            <a:ext cx="5790883" cy="17554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Candara" panose="020E0502030303020204" pitchFamily="34" charset="0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None/>
            </a:pPr>
            <a:r>
              <a:rPr lang="en-US" altLang="en-US" sz="3000" dirty="0">
                <a:solidFill>
                  <a:srgbClr val="2E75B6"/>
                </a:solidFill>
                <a:latin typeface=" Arial (Headings)"/>
                <a:cs typeface="Arial" panose="020B0604020202020204" pitchFamily="34" charset="0"/>
              </a:rPr>
              <a:t>VTI ACADEMY</a:t>
            </a:r>
          </a:p>
          <a:p>
            <a:pPr>
              <a:buNone/>
            </a:pPr>
            <a:r>
              <a:rPr lang="en-US" altLang="en-US" sz="3000" dirty="0">
                <a:solidFill>
                  <a:srgbClr val="2E75B6"/>
                </a:solidFill>
                <a:latin typeface=" Arial (Headings)"/>
                <a:cs typeface="Arial" panose="020B0604020202020204" pitchFamily="34" charset="0"/>
              </a:rPr>
              <a:t>Author: </a:t>
            </a:r>
            <a:r>
              <a:rPr lang="en-US" altLang="en-US" sz="3000" dirty="0" err="1">
                <a:solidFill>
                  <a:srgbClr val="2E75B6"/>
                </a:solidFill>
                <a:latin typeface=" Arial (Headings)"/>
                <a:cs typeface="Arial" panose="020B0604020202020204" pitchFamily="34" charset="0"/>
              </a:rPr>
              <a:t>Tống</a:t>
            </a:r>
            <a:r>
              <a:rPr lang="en-US" altLang="en-US" sz="3000" dirty="0">
                <a:solidFill>
                  <a:srgbClr val="2E75B6"/>
                </a:solidFill>
                <a:latin typeface=" Arial (Headings)"/>
                <a:cs typeface="Arial" panose="020B0604020202020204" pitchFamily="34" charset="0"/>
              </a:rPr>
              <a:t> Minh </a:t>
            </a:r>
            <a:r>
              <a:rPr lang="en-US" altLang="en-US" sz="3000" dirty="0" err="1">
                <a:solidFill>
                  <a:srgbClr val="2E75B6"/>
                </a:solidFill>
                <a:latin typeface=" Arial (Headings)"/>
                <a:cs typeface="Arial" panose="020B0604020202020204" pitchFamily="34" charset="0"/>
              </a:rPr>
              <a:t>Giang</a:t>
            </a:r>
            <a:endParaRPr lang="en-US" altLang="en-US" sz="3000" dirty="0">
              <a:solidFill>
                <a:srgbClr val="2E75B6"/>
              </a:solidFill>
              <a:latin typeface=" Arial (Headings)"/>
              <a:cs typeface="Arial" panose="020B0604020202020204" pitchFamily="34" charset="0"/>
            </a:endParaRPr>
          </a:p>
          <a:p>
            <a:pPr>
              <a:buNone/>
            </a:pPr>
            <a:r>
              <a:rPr lang="en-US" altLang="en-US" sz="3000" dirty="0">
                <a:solidFill>
                  <a:srgbClr val="2E75B6"/>
                </a:solidFill>
                <a:latin typeface=" Arial (Headings)"/>
                <a:cs typeface="Arial" panose="020B0604020202020204" pitchFamily="34" charset="0"/>
              </a:rPr>
              <a:t>May 2020</a:t>
            </a:r>
          </a:p>
        </p:txBody>
      </p:sp>
    </p:spTree>
    <p:extLst>
      <p:ext uri="{BB962C8B-B14F-4D97-AF65-F5344CB8AC3E}">
        <p14:creationId xmlns:p14="http://schemas.microsoft.com/office/powerpoint/2010/main" val="113052110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82255"/>
            <a:ext cx="8166100" cy="599090"/>
          </a:xfrm>
        </p:spPr>
        <p:txBody>
          <a:bodyPr/>
          <a:lstStyle/>
          <a:p>
            <a:r>
              <a:rPr lang="en-US" dirty="0"/>
              <a:t>Primitive Values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Always immutable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D440353-1493-6946-A941-D2205F7E86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469838"/>
            <a:ext cx="9017000" cy="51435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C9AEF38-B826-0A4D-8D7D-C72E0883B9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609967F2-DDD1-554F-BF01-69FCE1329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156846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40398"/>
            <a:ext cx="8166100" cy="599090"/>
          </a:xfrm>
        </p:spPr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All nonprimitive values are </a:t>
            </a:r>
            <a:r>
              <a:rPr lang="en-US" i="1" dirty="0"/>
              <a:t>objects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F264247-BE55-9343-AD7B-3CD48F4420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560485"/>
            <a:ext cx="9017000" cy="49149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DA1C61D-3D89-3740-AD44-BCCD0847F3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018D7092-7D77-634B-8EDA-88404B1254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2990073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Compared by reference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827FDBF-8260-A340-AD43-6E71A01436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654762"/>
            <a:ext cx="9017000" cy="40005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1D761FE-4978-454A-85E3-8099D50FD3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4EFF3B8-7C73-F24A-B320-4C6121D82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599441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60308"/>
            <a:ext cx="8166100" cy="599090"/>
          </a:xfrm>
        </p:spPr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Mutable by default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C4AB772-81BA-AD4B-BE62-7122B4DD348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540462"/>
            <a:ext cx="9017000" cy="42291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106ADFC-81E0-AD46-B8AC-5F769BF9EC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F910333-6BAE-4745-AE6A-992B49C6B0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718516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Objects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User-extensible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4906A1A-8BA3-0148-AEE7-06CEE47C19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469838"/>
            <a:ext cx="9017000" cy="51435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02A98B9-7076-CF42-9710-FD8CE59406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56C5F12-CFFC-2141-B4DA-2A0BCB5C0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509050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Null and Undefined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r>
              <a:rPr lang="en-US" i="1" dirty="0"/>
              <a:t>undefined</a:t>
            </a:r>
            <a:r>
              <a:rPr lang="en-US" dirty="0"/>
              <a:t> means “no value” (neither primitive nor object).</a:t>
            </a:r>
          </a:p>
          <a:p>
            <a:pPr lvl="1" fontAlgn="base"/>
            <a:r>
              <a:rPr lang="en-US" dirty="0"/>
              <a:t>Uninitialized variables</a:t>
            </a:r>
          </a:p>
          <a:p>
            <a:pPr lvl="1" fontAlgn="base"/>
            <a:r>
              <a:rPr lang="en-US" dirty="0"/>
              <a:t>Missing parameters</a:t>
            </a:r>
          </a:p>
          <a:p>
            <a:pPr lvl="1" fontAlgn="base"/>
            <a:r>
              <a:rPr lang="en-US" dirty="0"/>
              <a:t>Missing properties have that nonvalue</a:t>
            </a:r>
          </a:p>
          <a:p>
            <a:pPr lvl="1" fontAlgn="base"/>
            <a:r>
              <a:rPr lang="en-US" dirty="0"/>
              <a:t>Functions implicitly return it if nothing has been explicitly returned.</a:t>
            </a:r>
          </a:p>
          <a:p>
            <a:pPr fontAlgn="base"/>
            <a:r>
              <a:rPr lang="en-US" i="1" dirty="0"/>
              <a:t>null</a:t>
            </a:r>
            <a:r>
              <a:rPr lang="en-US" dirty="0"/>
              <a:t> means “no object.” It is used as a nonvalue where an object is expected (as a parameter, as a member in a chain of objects, etc.).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B613CEF-DD8A-964F-863D-6166FDC4D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B7FF6E33-23FE-9544-A788-7B1A2014C7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007933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Null and Undefined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r>
              <a:rPr lang="en-US" i="1" dirty="0"/>
              <a:t>undefined</a:t>
            </a:r>
            <a:r>
              <a:rPr lang="en-US" dirty="0"/>
              <a:t> and </a:t>
            </a:r>
            <a:r>
              <a:rPr lang="en-US" i="1" dirty="0"/>
              <a:t>null</a:t>
            </a:r>
            <a:r>
              <a:rPr lang="en-US" dirty="0"/>
              <a:t> are the only values for which any kind of property access results in an exception.</a:t>
            </a:r>
            <a:br>
              <a:rPr lang="en-US" dirty="0"/>
            </a:b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CE8B927-666F-D842-9003-02AC6E5211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698438"/>
            <a:ext cx="9017000" cy="49149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3895711-0525-3E4A-8C55-4FBF752AF5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559E32A-3FBD-F745-89B2-DBA41049A0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340132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Null and Undefined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r>
              <a:rPr lang="en-US" i="1" dirty="0"/>
              <a:t>undefined</a:t>
            </a:r>
            <a:r>
              <a:rPr lang="en-US" dirty="0"/>
              <a:t> is not a keyword in JavaScript.</a:t>
            </a:r>
            <a:br>
              <a:rPr lang="en-US" dirty="0"/>
            </a:b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42804BB-9D80-E942-9A3E-F1A9DBD42AA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885950"/>
            <a:ext cx="9017000" cy="30861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F0C506E7-030C-C94B-8A28-7B45F6EC57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15B4B75-6FD6-A64B-95C1-67835B7790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27533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45317"/>
            <a:ext cx="8166100" cy="599090"/>
          </a:xfrm>
        </p:spPr>
        <p:txBody>
          <a:bodyPr/>
          <a:lstStyle/>
          <a:p>
            <a:r>
              <a:rPr lang="en-US" dirty="0"/>
              <a:t>Null and Undefined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/>
            <a:r>
              <a:rPr lang="en-US" i="1" dirty="0"/>
              <a:t>undefined</a:t>
            </a:r>
            <a:r>
              <a:rPr lang="en-US" dirty="0"/>
              <a:t> is not a keyword in JavaScript.</a:t>
            </a:r>
            <a:br>
              <a:rPr lang="en-US" dirty="0"/>
            </a:b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E1E0C35-70E9-D641-BE5E-5812BD1FD06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657350"/>
            <a:ext cx="9017000" cy="35433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9A6DD92-CE89-B742-ABC7-378DED054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BEDDB243-E7B4-D144-9F31-773AB9375C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557037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Wrapper Objects for Primitives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Boolean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Number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String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A8DCEDC-5424-CF4E-8D01-034ED3C976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B354FA6-4EB9-4A44-8C31-A7C4C34A05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228235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2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509353" y="164059"/>
            <a:ext cx="8166100" cy="599090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>
          <a:xfrm>
            <a:off x="369277" y="978475"/>
            <a:ext cx="10984523" cy="5143500"/>
          </a:xfrm>
        </p:spPr>
        <p:txBody>
          <a:bodyPr/>
          <a:lstStyle/>
          <a:p>
            <a:r>
              <a:rPr lang="en-US" dirty="0"/>
              <a:t>Nhập </a:t>
            </a:r>
            <a:r>
              <a:rPr lang="en-US" dirty="0" err="1"/>
              <a:t>môn</a:t>
            </a:r>
            <a:r>
              <a:rPr lang="en-US" dirty="0"/>
              <a:t> JavaScript </a:t>
            </a:r>
            <a:r>
              <a:rPr lang="en-US" dirty="0" err="1"/>
              <a:t>và</a:t>
            </a:r>
            <a:r>
              <a:rPr lang="en-US" dirty="0"/>
              <a:t> TypeScript.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Data type, Operators, Variables, Scope, Program Structure.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Function, Higher-Order Function, Object/Class, Array.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Asynchronous Programming, Events, Block scope variables, Constant.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Arrow functions, Default parameter value, Rest, Spread, Class, Module.</a:t>
            </a:r>
          </a:p>
          <a:p>
            <a:pPr lvl="1">
              <a:lnSpc>
                <a:spcPct val="150000"/>
              </a:lnSpc>
            </a:pPr>
            <a:r>
              <a:rPr lang="en-US" sz="2400" dirty="0"/>
              <a:t>Promise, </a:t>
            </a:r>
            <a:r>
              <a:rPr lang="en-US" sz="2400" dirty="0" err="1"/>
              <a:t>Async</a:t>
            </a:r>
            <a:r>
              <a:rPr lang="en-US" sz="2400" dirty="0"/>
              <a:t>/Await.</a:t>
            </a:r>
          </a:p>
        </p:txBody>
      </p:sp>
    </p:spTree>
    <p:extLst>
      <p:ext uri="{BB962C8B-B14F-4D97-AF65-F5344CB8AC3E}">
        <p14:creationId xmlns:p14="http://schemas.microsoft.com/office/powerpoint/2010/main" val="209695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32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9628" y="117475"/>
            <a:ext cx="8166100" cy="599090"/>
          </a:xfrm>
        </p:spPr>
        <p:txBody>
          <a:bodyPr/>
          <a:lstStyle/>
          <a:p>
            <a:r>
              <a:rPr lang="en-US" dirty="0"/>
              <a:t>Wrapper Objects for Primitives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F4E4DF-A3F2-B748-AA5F-E3BB66DB4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 constructors, they create objects that are largely incompatible with the primitive values that they wrap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3876C83D-383F-0C45-9085-B14670A6EF6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657350"/>
            <a:ext cx="9017000" cy="354330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09A525C-9016-C445-9FFD-61E21952331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B0FAFB4-0C8F-2642-889B-F856E53AB9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711503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Wrapper Objects for Primitives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CF4E4DF-A3F2-B748-AA5F-E3BB66DB4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As functions, they convert values to the corresponding primitive types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984E1E54-6527-AE45-AEDB-5A3A2FA42D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678660"/>
            <a:ext cx="9017000" cy="422910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861C01FA-E060-6648-ADA3-F58A0C4BCC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720948F-637E-E84D-ADD2-5707EC8D39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5104726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Un-wrapping Primitives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Unwrap a primitive by invoking the method </a:t>
            </a:r>
            <a:r>
              <a:rPr lang="en-US" i="1" dirty="0" err="1"/>
              <a:t>valueOf</a:t>
            </a:r>
            <a:r>
              <a:rPr lang="en-US" i="1" dirty="0"/>
              <a:t>()</a:t>
            </a:r>
            <a:r>
              <a:rPr lang="en-US" dirty="0"/>
              <a:t>. All objects have this method.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A163404E-48A3-D345-A757-FD8BBCC0C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201728"/>
            <a:ext cx="9017000" cy="37719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489B522F-4DBA-FF4E-84B1-FAD729064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376A85AD-D1FA-274E-B3A2-4A88CA183C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50062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Un-wrapping Primitives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Converting wrapper objects to primitives properly extracts numbers and strings, but not </a:t>
            </a:r>
            <a:r>
              <a:rPr lang="en-US" dirty="0" err="1"/>
              <a:t>booleans</a:t>
            </a:r>
            <a:r>
              <a:rPr lang="en-US" dirty="0"/>
              <a:t>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3C560BE-7466-8D47-AA64-7ADC4ECEAE7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294717"/>
            <a:ext cx="9017000" cy="3771900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179BF550-75C4-2E4B-87C1-B3E822E817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7EA6E832-D705-8746-B5EF-2A39FA45B1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84050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Type Coercion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i="1" dirty="0"/>
              <a:t>Type coercion</a:t>
            </a:r>
            <a:r>
              <a:rPr lang="en-US" dirty="0"/>
              <a:t> means the implicit conversion of a value of one type to a value of another type.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Most of JavaScript’s operators, functions, and methods coerce operands and arguments to the types that they need. 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0E8DFD4-4AC9-7D42-87B3-5090ECC97F8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3298638"/>
            <a:ext cx="9017000" cy="33147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BFD38BE-CF08-6F44-8A3F-BAF8210200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593FD58-7B48-8440-86A1-E454E248A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682746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Truthy and </a:t>
            </a:r>
            <a:r>
              <a:rPr lang="en-US" dirty="0" err="1"/>
              <a:t>Falsy</a:t>
            </a:r>
            <a:r>
              <a:rPr lang="en-US" dirty="0"/>
              <a:t> Values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undefined, null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Boolean: false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Number: 0, </a:t>
            </a:r>
            <a:r>
              <a:rPr lang="en-US" dirty="0" err="1"/>
              <a:t>NaN</a:t>
            </a:r>
            <a:endParaRPr lang="en-US" dirty="0"/>
          </a:p>
          <a:p>
            <a:pPr fontAlgn="base">
              <a:lnSpc>
                <a:spcPct val="150000"/>
              </a:lnSpc>
            </a:pPr>
            <a:r>
              <a:rPr lang="en-US" dirty="0"/>
              <a:t>String: ''</a:t>
            </a:r>
          </a:p>
          <a:p>
            <a:pPr fontAlgn="base">
              <a:lnSpc>
                <a:spcPct val="150000"/>
              </a:lnSpc>
            </a:pPr>
            <a:r>
              <a:rPr lang="en-US" b="1" dirty="0"/>
              <a:t>all objects are truthy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836ACC01-C325-5342-B8AB-CA1B95B54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0E41F11-2C4B-7F48-8226-BFDAA64542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535633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94532"/>
            <a:ext cx="8166100" cy="599090"/>
          </a:xfrm>
        </p:spPr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dirty="0"/>
              <a:t>Assignment operators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Comparison operators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Arithmetic operators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Bitwise operators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Logical operators</a:t>
            </a:r>
          </a:p>
        </p:txBody>
      </p:sp>
      <p:sp>
        <p:nvSpPr>
          <p:cNvPr id="6" name="Content Placeholder 4">
            <a:extLst>
              <a:ext uri="{FF2B5EF4-FFF2-40B4-BE49-F238E27FC236}">
                <a16:creationId xmlns:a16="http://schemas.microsoft.com/office/drawing/2014/main" id="{F67283BF-DB47-8F47-AC1B-B5FAC8CDBE8F}"/>
              </a:ext>
            </a:extLst>
          </p:cNvPr>
          <p:cNvSpPr txBox="1">
            <a:spLocks/>
          </p:cNvSpPr>
          <p:nvPr/>
        </p:nvSpPr>
        <p:spPr>
          <a:xfrm>
            <a:off x="6106332" y="1133061"/>
            <a:ext cx="5247468" cy="50439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Clr>
                <a:schemeClr val="accent4"/>
              </a:buClr>
              <a:buSzPct val="120000"/>
              <a:buFont typeface="Arial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-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Arial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accent2"/>
              </a:buClr>
              <a:buFont typeface="LucidaGrande" charset="0"/>
              <a:buChar char="◇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Clr>
                <a:schemeClr val="tx1">
                  <a:lumMod val="50000"/>
                  <a:lumOff val="50000"/>
                </a:schemeClr>
              </a:buClr>
              <a:buFont typeface="LucidaGrande" charset="0"/>
              <a:buChar char="-"/>
              <a:defRPr sz="1800" kern="1200">
                <a:solidFill>
                  <a:schemeClr val="tx1">
                    <a:lumMod val="90000"/>
                    <a:lumOff val="10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>
              <a:lnSpc>
                <a:spcPct val="150000"/>
              </a:lnSpc>
            </a:pPr>
            <a:r>
              <a:rPr lang="en-US" sz="2400" dirty="0">
                <a:latin typeface="Montserrat" charset="0"/>
              </a:rPr>
              <a:t>String operators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Montserrat" charset="0"/>
              </a:rPr>
              <a:t>Conditional (ternary) operator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Montserrat" charset="0"/>
              </a:rPr>
              <a:t>Comma operator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Montserrat" charset="0"/>
              </a:rPr>
              <a:t>Unary operators</a:t>
            </a:r>
          </a:p>
          <a:p>
            <a:pPr fontAlgn="base">
              <a:lnSpc>
                <a:spcPct val="150000"/>
              </a:lnSpc>
            </a:pPr>
            <a:r>
              <a:rPr lang="en-US" sz="2400" dirty="0">
                <a:latin typeface="Montserrat" charset="0"/>
              </a:rPr>
              <a:t>Relational operators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E0B61A5-1890-BC42-AD8E-B23A8F43EAC2}"/>
              </a:ext>
            </a:extLst>
          </p:cNvPr>
          <p:cNvSpPr txBox="1"/>
          <p:nvPr/>
        </p:nvSpPr>
        <p:spPr>
          <a:xfrm>
            <a:off x="991892" y="6106332"/>
            <a:ext cx="9965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-US/docs/Web/JavaScript/Guide/</a:t>
            </a:r>
            <a:r>
              <a:rPr lang="en-US" dirty="0" err="1"/>
              <a:t>Expressions_and_Operators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3525674-9621-4D4D-83C2-E7B57BEE83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A484F4D9-F36B-9C4B-A036-658638DDD5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341314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07824"/>
            <a:ext cx="8166100" cy="599090"/>
          </a:xfrm>
        </p:spPr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31C9E4-72DB-AA47-8E74-9F0B950FFD9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78D5AD4-1FDF-484A-BA03-67F12D2F60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8960" y="1625633"/>
            <a:ext cx="8930029" cy="4046746"/>
          </a:xfrm>
          <a:prstGeom prst="rect">
            <a:avLst/>
          </a:prstGeom>
        </p:spPr>
      </p:pic>
      <p:sp>
        <p:nvSpPr>
          <p:cNvPr id="10" name="Footer Placeholder 1">
            <a:extLst>
              <a:ext uri="{FF2B5EF4-FFF2-40B4-BE49-F238E27FC236}">
                <a16:creationId xmlns:a16="http://schemas.microsoft.com/office/drawing/2014/main" id="{82608352-80ED-2F4C-BC61-99E3E28E1C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11" name="Slide Number Placeholder 2">
            <a:extLst>
              <a:ext uri="{FF2B5EF4-FFF2-40B4-BE49-F238E27FC236}">
                <a16:creationId xmlns:a16="http://schemas.microsoft.com/office/drawing/2014/main" id="{B442689C-76EE-944A-9A62-5092060D76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276103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202105"/>
            <a:ext cx="8166100" cy="599090"/>
          </a:xfrm>
        </p:spPr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dirty="0"/>
              <a:t>JavaScript Comparison Algorithms:</a:t>
            </a:r>
          </a:p>
          <a:p>
            <a:pPr lvl="1" fontAlgn="base">
              <a:lnSpc>
                <a:spcPct val="150000"/>
              </a:lnSpc>
            </a:pPr>
            <a:r>
              <a:rPr lang="en-US" dirty="0"/>
              <a:t>Two strings are strictly equal when they have the same sequence of characters, same length, and same characters in corresponding positions.</a:t>
            </a:r>
          </a:p>
          <a:p>
            <a:pPr lvl="1" fontAlgn="base">
              <a:lnSpc>
                <a:spcPct val="150000"/>
              </a:lnSpc>
            </a:pPr>
            <a:r>
              <a:rPr lang="en-US" dirty="0"/>
              <a:t>Two numbers are strictly equal when they are numerically equal (have the same number value). </a:t>
            </a:r>
            <a:r>
              <a:rPr lang="en-US" dirty="0" err="1"/>
              <a:t>NaN</a:t>
            </a:r>
            <a:r>
              <a:rPr lang="en-US" dirty="0"/>
              <a:t> is not equal to anything, including </a:t>
            </a:r>
            <a:r>
              <a:rPr lang="en-US" dirty="0" err="1"/>
              <a:t>NaN</a:t>
            </a:r>
            <a:r>
              <a:rPr lang="en-US" dirty="0"/>
              <a:t>. Positive and negative zeros are equal to one another.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98D08F-6B8A-F741-9265-EFEE2C9EA780}"/>
              </a:ext>
            </a:extLst>
          </p:cNvPr>
          <p:cNvSpPr txBox="1"/>
          <p:nvPr/>
        </p:nvSpPr>
        <p:spPr>
          <a:xfrm>
            <a:off x="838200" y="6176963"/>
            <a:ext cx="1068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-US/docs/Web/JavaScript/Reference/Operators/</a:t>
            </a:r>
            <a:r>
              <a:rPr lang="en-US" dirty="0" err="1"/>
              <a:t>Comparison_Operators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23673B06-84AB-7948-A2A0-BE92233A27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E0826F24-764D-E04F-80F5-AA90B8BB0F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55153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dirty="0"/>
              <a:t>JavaScript Comparison Algorithms:</a:t>
            </a:r>
          </a:p>
          <a:p>
            <a:pPr lvl="1" fontAlgn="base">
              <a:lnSpc>
                <a:spcPct val="150000"/>
              </a:lnSpc>
            </a:pPr>
            <a:r>
              <a:rPr lang="en-US" dirty="0"/>
              <a:t>Two Boolean operands are strictly equal if both are true or both are false.</a:t>
            </a:r>
          </a:p>
          <a:p>
            <a:pPr lvl="1" fontAlgn="base">
              <a:lnSpc>
                <a:spcPct val="150000"/>
              </a:lnSpc>
            </a:pPr>
            <a:r>
              <a:rPr lang="en-US" dirty="0"/>
              <a:t>Two distinct objects are never equal for either strict or abstract comparisons.</a:t>
            </a:r>
          </a:p>
          <a:p>
            <a:pPr lvl="1" fontAlgn="base">
              <a:lnSpc>
                <a:spcPct val="150000"/>
              </a:lnSpc>
            </a:pPr>
            <a:r>
              <a:rPr lang="en-US" dirty="0"/>
              <a:t>An expression comparing Objects is only true if the operands reference the same Object.</a:t>
            </a:r>
          </a:p>
          <a:p>
            <a:pPr lvl="1" fontAlgn="base">
              <a:lnSpc>
                <a:spcPct val="150000"/>
              </a:lnSpc>
            </a:pPr>
            <a:r>
              <a:rPr lang="en-US" dirty="0"/>
              <a:t>Null and Undefined Types are strictly equal to themselves and abstractly equal to each other.</a:t>
            </a:r>
          </a:p>
          <a:p>
            <a:pPr lvl="1" fontAlgn="base">
              <a:lnSpc>
                <a:spcPct val="150000"/>
              </a:lnSpc>
            </a:pPr>
            <a:endParaRPr lang="en-US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2592A-4A7D-5446-9844-AB0C7D925921}"/>
              </a:ext>
            </a:extLst>
          </p:cNvPr>
          <p:cNvSpPr txBox="1"/>
          <p:nvPr/>
        </p:nvSpPr>
        <p:spPr>
          <a:xfrm>
            <a:off x="838200" y="6176963"/>
            <a:ext cx="1068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-US/docs/Web/JavaScript/Reference/Operators/</a:t>
            </a:r>
            <a:r>
              <a:rPr lang="en-US" dirty="0" err="1"/>
              <a:t>Comparison_Operators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7F3E66D-D362-8B4D-90BC-384BBC6BC5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4D0165DC-E889-6641-8303-2CBC3FB77D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312754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3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59687" y="104098"/>
            <a:ext cx="8166100" cy="599090"/>
          </a:xfrm>
        </p:spPr>
        <p:txBody>
          <a:bodyPr/>
          <a:lstStyle/>
          <a:p>
            <a:r>
              <a:rPr lang="en-US" dirty="0" err="1"/>
              <a:t>Mục</a:t>
            </a:r>
            <a:r>
              <a:rPr lang="en-US" dirty="0"/>
              <a:t> </a:t>
            </a:r>
            <a:r>
              <a:rPr lang="en-US" dirty="0" err="1"/>
              <a:t>tiêu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các</a:t>
            </a:r>
            <a:r>
              <a:rPr lang="en-US" dirty="0"/>
              <a:t> </a:t>
            </a:r>
            <a:r>
              <a:rPr lang="en-US" dirty="0" err="1"/>
              <a:t>khái</a:t>
            </a:r>
            <a:r>
              <a:rPr lang="en-US" dirty="0"/>
              <a:t> </a:t>
            </a:r>
            <a:r>
              <a:rPr lang="en-US" dirty="0" err="1"/>
              <a:t>niệm</a:t>
            </a:r>
            <a:r>
              <a:rPr lang="en-US" dirty="0"/>
              <a:t> </a:t>
            </a:r>
            <a:r>
              <a:rPr lang="en-US" dirty="0" err="1"/>
              <a:t>cơ</a:t>
            </a:r>
            <a:r>
              <a:rPr lang="en-US" dirty="0"/>
              <a:t> </a:t>
            </a:r>
            <a:r>
              <a:rPr lang="en-US" dirty="0" err="1"/>
              <a:t>bản</a:t>
            </a:r>
            <a:r>
              <a:rPr lang="en-US" dirty="0"/>
              <a:t> </a:t>
            </a:r>
            <a:r>
              <a:rPr lang="en-US" dirty="0" err="1"/>
              <a:t>trong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JavaScript </a:t>
            </a:r>
            <a:r>
              <a:rPr lang="en-US" dirty="0" err="1"/>
              <a:t>và</a:t>
            </a:r>
            <a:r>
              <a:rPr lang="en-US" dirty="0"/>
              <a:t> TypeScript.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33733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8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uiExpand="1" build="p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dirty="0"/>
              <a:t>JavaScript Comparison Algorithms - </a:t>
            </a:r>
            <a:r>
              <a:rPr lang="en-US" b="1" dirty="0"/>
              <a:t>Equality Operators</a:t>
            </a:r>
            <a:r>
              <a:rPr lang="en-US" dirty="0"/>
              <a:t>:</a:t>
            </a:r>
          </a:p>
          <a:p>
            <a:pPr lvl="1" fontAlgn="base">
              <a:lnSpc>
                <a:spcPct val="150000"/>
              </a:lnSpc>
            </a:pPr>
            <a:r>
              <a:rPr lang="en-US" dirty="0"/>
              <a:t>When comparing a </a:t>
            </a:r>
            <a:r>
              <a:rPr lang="en-US" b="1" dirty="0"/>
              <a:t>number</a:t>
            </a:r>
            <a:r>
              <a:rPr lang="en-US" dirty="0"/>
              <a:t> and a </a:t>
            </a:r>
            <a:r>
              <a:rPr lang="en-US" b="1" dirty="0"/>
              <a:t>string</a:t>
            </a:r>
            <a:r>
              <a:rPr lang="en-US" dirty="0"/>
              <a:t>, the </a:t>
            </a:r>
            <a:r>
              <a:rPr lang="en-US" b="1" dirty="0"/>
              <a:t>string</a:t>
            </a:r>
            <a:r>
              <a:rPr lang="en-US" dirty="0"/>
              <a:t> is converted to a </a:t>
            </a:r>
            <a:r>
              <a:rPr lang="en-US" b="1" dirty="0"/>
              <a:t>number</a:t>
            </a:r>
            <a:r>
              <a:rPr lang="en-US" dirty="0"/>
              <a:t> value. </a:t>
            </a:r>
          </a:p>
          <a:p>
            <a:pPr lvl="1" fontAlgn="base">
              <a:lnSpc>
                <a:spcPct val="150000"/>
              </a:lnSpc>
            </a:pPr>
            <a:r>
              <a:rPr lang="en-US" dirty="0"/>
              <a:t>If one of the operands is Boolean, (1 if it is true and +0 if it is false).</a:t>
            </a:r>
          </a:p>
          <a:p>
            <a:pPr lvl="1" fontAlgn="base">
              <a:lnSpc>
                <a:spcPct val="150000"/>
              </a:lnSpc>
            </a:pPr>
            <a:r>
              <a:rPr lang="en-US" dirty="0"/>
              <a:t>If an </a:t>
            </a:r>
            <a:r>
              <a:rPr lang="en-US" b="1" dirty="0"/>
              <a:t>object</a:t>
            </a:r>
            <a:r>
              <a:rPr lang="en-US" dirty="0"/>
              <a:t> is compared with a </a:t>
            </a:r>
            <a:r>
              <a:rPr lang="en-US" b="1" dirty="0"/>
              <a:t>number</a:t>
            </a:r>
            <a:r>
              <a:rPr lang="en-US" dirty="0"/>
              <a:t> or </a:t>
            </a:r>
            <a:r>
              <a:rPr lang="en-US" b="1" dirty="0"/>
              <a:t>string</a:t>
            </a:r>
            <a:r>
              <a:rPr lang="en-US" dirty="0"/>
              <a:t>, JavaScript attempts to return the default value for the object. Operators attempt to convert the object to a primitive value, a String or Number value, using the </a:t>
            </a:r>
            <a:r>
              <a:rPr lang="en-US" b="1" dirty="0" err="1"/>
              <a:t>valueOf</a:t>
            </a:r>
            <a:r>
              <a:rPr lang="en-US" dirty="0"/>
              <a:t> and </a:t>
            </a:r>
            <a:r>
              <a:rPr lang="en-US" b="1" dirty="0" err="1"/>
              <a:t>toString</a:t>
            </a:r>
            <a:r>
              <a:rPr lang="en-US" dirty="0"/>
              <a:t> methods of the objects. If this attempt to convert the object fails, a runtime error is generated.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2592A-4A7D-5446-9844-AB0C7D925921}"/>
              </a:ext>
            </a:extLst>
          </p:cNvPr>
          <p:cNvSpPr txBox="1"/>
          <p:nvPr/>
        </p:nvSpPr>
        <p:spPr>
          <a:xfrm>
            <a:off x="838200" y="6176963"/>
            <a:ext cx="1068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-US/docs/Web/JavaScript/Reference/Operators/</a:t>
            </a:r>
            <a:r>
              <a:rPr lang="en-US" dirty="0" err="1"/>
              <a:t>Comparison_Operators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02C26C16-386D-5447-B779-C12149E103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4792754-0CC6-B649-9DAB-736FF84758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1436766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dirty="0"/>
              <a:t>JavaScript Comparison Algorithms - </a:t>
            </a:r>
            <a:r>
              <a:rPr lang="en-US" b="1" dirty="0"/>
              <a:t>Equality Operators</a:t>
            </a:r>
            <a:r>
              <a:rPr lang="en-US" dirty="0"/>
              <a:t>:</a:t>
            </a:r>
          </a:p>
          <a:p>
            <a:pPr lvl="1" fontAlgn="base">
              <a:lnSpc>
                <a:spcPct val="150000"/>
              </a:lnSpc>
            </a:pPr>
            <a:r>
              <a:rPr lang="en-US" dirty="0"/>
              <a:t>If the </a:t>
            </a:r>
            <a:r>
              <a:rPr lang="en-US" b="1" dirty="0" err="1"/>
              <a:t>valueOf</a:t>
            </a:r>
            <a:r>
              <a:rPr lang="en-US" dirty="0"/>
              <a:t> method returns a primitive value, the </a:t>
            </a:r>
            <a:r>
              <a:rPr lang="en-US" b="1" dirty="0" err="1"/>
              <a:t>toString</a:t>
            </a:r>
            <a:r>
              <a:rPr lang="en-US" dirty="0"/>
              <a:t> method will never be called.</a:t>
            </a:r>
          </a:p>
          <a:p>
            <a:pPr lvl="1" fontAlgn="base">
              <a:lnSpc>
                <a:spcPct val="150000"/>
              </a:lnSpc>
            </a:pPr>
            <a:r>
              <a:rPr lang="en-US" dirty="0"/>
              <a:t>Note that an object is converted into a primitive if, and only if, its comparand is a primitive. If both operands are objects, they're compared as objects, and the equality test is true only if both refer the same object.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4E2592A-4A7D-5446-9844-AB0C7D925921}"/>
              </a:ext>
            </a:extLst>
          </p:cNvPr>
          <p:cNvSpPr txBox="1"/>
          <p:nvPr/>
        </p:nvSpPr>
        <p:spPr>
          <a:xfrm>
            <a:off x="838200" y="6176963"/>
            <a:ext cx="106834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-US/docs/Web/JavaScript/Reference/Operators/</a:t>
            </a:r>
            <a:r>
              <a:rPr lang="en-US" dirty="0" err="1"/>
              <a:t>Comparison_Operators</a:t>
            </a:r>
            <a:endParaRPr lang="en-US" dirty="0"/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330CDF1B-0925-584F-A534-8E3C99BE3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DC9D6BA1-8033-8843-86A9-F01F547D7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398954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45284"/>
            <a:ext cx="8166100" cy="599090"/>
          </a:xfrm>
        </p:spPr>
        <p:txBody>
          <a:bodyPr/>
          <a:lstStyle/>
          <a:p>
            <a:r>
              <a:rPr lang="en-US" dirty="0"/>
              <a:t>Operators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dirty="0"/>
              <a:t>JavaScript Comparison Algorithms - </a:t>
            </a:r>
            <a:r>
              <a:rPr lang="en-US" b="1" dirty="0"/>
              <a:t>Equality Operators</a:t>
            </a:r>
            <a:r>
              <a:rPr lang="en-US" dirty="0"/>
              <a:t>: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3D39BF32-DABB-CC4C-92A7-6572F6CF4337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359" y="1550712"/>
            <a:ext cx="7023117" cy="4810917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6898E9F-0796-BE44-A728-E3A7292196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5432A19-0E3A-E04A-AB29-DB49737552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84737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The Plus Operator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fontAlgn="base">
              <a:lnSpc>
                <a:spcPct val="150000"/>
              </a:lnSpc>
            </a:pPr>
            <a:r>
              <a:rPr lang="en-US" dirty="0"/>
              <a:t>If one of them is a string, the other is also converted to a string and both are concatenated.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Otherwise, both operands are converted to numbers and added.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26726031-CBB0-354E-96EF-8F214E33A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3772827-9E4E-9940-B78F-AB92F6DC2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097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04098"/>
            <a:ext cx="8166100" cy="599090"/>
          </a:xfrm>
        </p:spPr>
        <p:txBody>
          <a:bodyPr/>
          <a:lstStyle/>
          <a:p>
            <a:r>
              <a:rPr lang="en-US" dirty="0"/>
              <a:t>Unary Operators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 fontScale="92500" lnSpcReduction="20000"/>
          </a:bodyPr>
          <a:lstStyle/>
          <a:p>
            <a:pPr fontAlgn="base">
              <a:lnSpc>
                <a:spcPct val="150000"/>
              </a:lnSpc>
            </a:pPr>
            <a:r>
              <a:rPr lang="en-US" b="1" dirty="0"/>
              <a:t>Unary plus (+):</a:t>
            </a:r>
            <a:r>
              <a:rPr lang="en-US" dirty="0"/>
              <a:t> Tries to convert the operand into a number</a:t>
            </a:r>
          </a:p>
          <a:p>
            <a:pPr fontAlgn="base">
              <a:lnSpc>
                <a:spcPct val="150000"/>
              </a:lnSpc>
            </a:pPr>
            <a:r>
              <a:rPr lang="en-US" b="1" dirty="0"/>
              <a:t>Unary negation (-): </a:t>
            </a:r>
            <a:r>
              <a:rPr lang="en-US" dirty="0"/>
              <a:t>Tries to convert the operand into a number and negates after</a:t>
            </a:r>
          </a:p>
          <a:p>
            <a:pPr fontAlgn="base">
              <a:lnSpc>
                <a:spcPct val="150000"/>
              </a:lnSpc>
            </a:pPr>
            <a:r>
              <a:rPr lang="en-US" b="1" dirty="0"/>
              <a:t>Logical Not (!): </a:t>
            </a:r>
            <a:r>
              <a:rPr lang="en-US" dirty="0"/>
              <a:t>Converts to </a:t>
            </a:r>
            <a:r>
              <a:rPr lang="en-US" dirty="0" err="1"/>
              <a:t>boolean</a:t>
            </a:r>
            <a:r>
              <a:rPr lang="en-US" dirty="0"/>
              <a:t> value then negates it</a:t>
            </a:r>
          </a:p>
          <a:p>
            <a:pPr fontAlgn="base">
              <a:lnSpc>
                <a:spcPct val="150000"/>
              </a:lnSpc>
            </a:pPr>
            <a:r>
              <a:rPr lang="en-US" b="1" dirty="0"/>
              <a:t>Increment (++): </a:t>
            </a:r>
            <a:r>
              <a:rPr lang="en-US" dirty="0"/>
              <a:t>Adds one to its operand</a:t>
            </a:r>
          </a:p>
          <a:p>
            <a:pPr fontAlgn="base">
              <a:lnSpc>
                <a:spcPct val="150000"/>
              </a:lnSpc>
            </a:pPr>
            <a:r>
              <a:rPr lang="en-US" b="1" dirty="0"/>
              <a:t>Decrement (--): </a:t>
            </a:r>
            <a:r>
              <a:rPr lang="en-US" dirty="0"/>
              <a:t>Decrements by one from its operand</a:t>
            </a:r>
          </a:p>
          <a:p>
            <a:pPr fontAlgn="base">
              <a:lnSpc>
                <a:spcPct val="150000"/>
              </a:lnSpc>
            </a:pPr>
            <a:r>
              <a:rPr lang="en-US" b="1" dirty="0"/>
              <a:t>Bitwise not (~): </a:t>
            </a:r>
            <a:r>
              <a:rPr lang="en-US" dirty="0"/>
              <a:t>Inverts all the bits in the operand and returns a number</a:t>
            </a:r>
          </a:p>
          <a:p>
            <a:pPr fontAlgn="base">
              <a:lnSpc>
                <a:spcPct val="150000"/>
              </a:lnSpc>
            </a:pPr>
            <a:r>
              <a:rPr lang="en-US" b="1" dirty="0" err="1"/>
              <a:t>typeof</a:t>
            </a:r>
            <a:r>
              <a:rPr lang="en-US" b="1" dirty="0"/>
              <a:t>:</a:t>
            </a:r>
            <a:r>
              <a:rPr lang="en-US" dirty="0"/>
              <a:t> Returns a string which is the type of the operand</a:t>
            </a:r>
          </a:p>
          <a:p>
            <a:pPr fontAlgn="base">
              <a:lnSpc>
                <a:spcPct val="150000"/>
              </a:lnSpc>
            </a:pPr>
            <a:r>
              <a:rPr lang="en-US" b="1" dirty="0"/>
              <a:t>delete:</a:t>
            </a:r>
            <a:r>
              <a:rPr lang="en-US" dirty="0"/>
              <a:t> Deletes specific index of an array or specific property of an object</a:t>
            </a:r>
          </a:p>
          <a:p>
            <a:pPr fontAlgn="base">
              <a:lnSpc>
                <a:spcPct val="150000"/>
              </a:lnSpc>
            </a:pPr>
            <a:r>
              <a:rPr lang="en-US" b="1" dirty="0"/>
              <a:t>void:</a:t>
            </a:r>
            <a:r>
              <a:rPr lang="en-US" dirty="0"/>
              <a:t> Discards a return value of an expression.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107F2B25-CD2C-3544-B256-7FC265F1F8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F8A8FB8E-EB9F-244D-A48B-BAA481259B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58521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4638" y="117475"/>
            <a:ext cx="8166100" cy="599090"/>
          </a:xfrm>
        </p:spPr>
        <p:txBody>
          <a:bodyPr/>
          <a:lstStyle/>
          <a:p>
            <a:r>
              <a:rPr lang="en-US" dirty="0"/>
              <a:t>Unary Operators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3C1B284B-B735-D247-AC7A-D8A59F8C071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8944" y="1784350"/>
            <a:ext cx="10845800" cy="4000500"/>
          </a:xfr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CFAF6F5-DC2E-8647-9E57-72646FC433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E1DACF2-67D3-3845-985B-F47E576E71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0281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67" y="145317"/>
            <a:ext cx="8166100" cy="599090"/>
          </a:xfrm>
        </p:spPr>
        <p:txBody>
          <a:bodyPr/>
          <a:lstStyle/>
          <a:p>
            <a:r>
              <a:rPr lang="en-US" dirty="0"/>
              <a:t>Variables, Scope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Declaring and Assigning Variables.</a:t>
            </a:r>
          </a:p>
          <a:p>
            <a:pPr fontAlgn="base">
              <a:lnSpc>
                <a:spcPct val="150000"/>
              </a:lnSpc>
            </a:pPr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4F80EFE-5CA4-2C43-8B9D-2A6CFF210D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885950"/>
            <a:ext cx="9017000" cy="30861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AA040714-5C87-1B4D-A8EA-4CBD0A295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F0A3A8F1-5C9E-D54C-861A-3389DCD75B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101793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Variables, Scope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r>
              <a:rPr lang="en-US" dirty="0"/>
              <a:t>An </a:t>
            </a:r>
            <a:r>
              <a:rPr lang="en-US" b="1" dirty="0"/>
              <a:t>Identifier</a:t>
            </a:r>
            <a:r>
              <a:rPr lang="en-US" dirty="0"/>
              <a:t> is an </a:t>
            </a:r>
            <a:r>
              <a:rPr lang="en-US" b="1" dirty="0" err="1"/>
              <a:t>IdentifierName</a:t>
            </a:r>
            <a:r>
              <a:rPr lang="en-US" dirty="0"/>
              <a:t> that is not a </a:t>
            </a:r>
            <a:r>
              <a:rPr lang="en-US" b="1" dirty="0" err="1"/>
              <a:t>ReservedWord</a:t>
            </a:r>
            <a:r>
              <a:rPr lang="en-US" dirty="0"/>
              <a:t>.</a:t>
            </a:r>
          </a:p>
          <a:p>
            <a:r>
              <a:rPr lang="en-US" dirty="0"/>
              <a:t>An identifier must start with $, _, or any character in the Unicode categories </a:t>
            </a:r>
            <a:r>
              <a:rPr lang="en-US" u="sng" dirty="0">
                <a:hlinkClick r:id="rId2"/>
              </a:rPr>
              <a:t>“Uppercase letter (Lu)”</a:t>
            </a:r>
            <a:r>
              <a:rPr lang="en-US" dirty="0"/>
              <a:t>, </a:t>
            </a:r>
            <a:r>
              <a:rPr lang="en-US" u="sng" dirty="0">
                <a:hlinkClick r:id="rId3"/>
              </a:rPr>
              <a:t>“Lowercase letter (Ll)”</a:t>
            </a:r>
            <a:r>
              <a:rPr lang="en-US" dirty="0"/>
              <a:t>, </a:t>
            </a:r>
            <a:r>
              <a:rPr lang="en-US" u="sng" dirty="0">
                <a:hlinkClick r:id="rId4"/>
              </a:rPr>
              <a:t>“Titlecase letter (Lt)”</a:t>
            </a:r>
            <a:r>
              <a:rPr lang="en-US" dirty="0"/>
              <a:t>, </a:t>
            </a:r>
            <a:r>
              <a:rPr lang="en-US" u="sng" dirty="0">
                <a:hlinkClick r:id="rId5"/>
              </a:rPr>
              <a:t>“Modifier letter (Lm)”</a:t>
            </a:r>
            <a:r>
              <a:rPr lang="en-US" dirty="0"/>
              <a:t>, </a:t>
            </a:r>
            <a:r>
              <a:rPr lang="en-US" u="sng" dirty="0">
                <a:hlinkClick r:id="rId6"/>
              </a:rPr>
              <a:t>“Other letter (Lo)”</a:t>
            </a:r>
            <a:r>
              <a:rPr lang="en-US" dirty="0"/>
              <a:t>, or </a:t>
            </a:r>
            <a:r>
              <a:rPr lang="en-US" u="sng" dirty="0">
                <a:hlinkClick r:id="rId7"/>
              </a:rPr>
              <a:t>“Letter number (Nl)”</a:t>
            </a:r>
            <a:r>
              <a:rPr lang="en-US" dirty="0"/>
              <a:t>.</a:t>
            </a:r>
          </a:p>
          <a:p>
            <a:r>
              <a:rPr lang="en-US" dirty="0"/>
              <a:t>The rest of the string can contain the same characters, plus any </a:t>
            </a:r>
            <a:r>
              <a:rPr lang="en-US" i="1" dirty="0"/>
              <a:t>U+200C zero width non-joiner</a:t>
            </a:r>
            <a:r>
              <a:rPr lang="en-US" dirty="0"/>
              <a:t> characters, </a:t>
            </a:r>
            <a:r>
              <a:rPr lang="en-US" i="1" dirty="0"/>
              <a:t>U+200D zero width joiner</a:t>
            </a:r>
            <a:r>
              <a:rPr lang="en-US" dirty="0"/>
              <a:t> characters, and characters in the Unicode categories </a:t>
            </a:r>
            <a:r>
              <a:rPr lang="en-US" u="sng" dirty="0">
                <a:hlinkClick r:id="rId8"/>
              </a:rPr>
              <a:t>“Non-spacing mark (Mn)”</a:t>
            </a:r>
            <a:r>
              <a:rPr lang="en-US" dirty="0"/>
              <a:t>, </a:t>
            </a:r>
            <a:r>
              <a:rPr lang="en-US" u="sng" dirty="0">
                <a:hlinkClick r:id="rId9"/>
              </a:rPr>
              <a:t>“Spacing combining mark (Mc)”</a:t>
            </a:r>
            <a:r>
              <a:rPr lang="en-US" dirty="0"/>
              <a:t>, </a:t>
            </a:r>
            <a:r>
              <a:rPr lang="en-US" u="sng" dirty="0">
                <a:hlinkClick r:id="rId10"/>
              </a:rPr>
              <a:t>“Decimal digit number (Nd)”</a:t>
            </a:r>
            <a:r>
              <a:rPr lang="en-US" dirty="0"/>
              <a:t>, or </a:t>
            </a:r>
            <a:r>
              <a:rPr lang="en-US" u="sng" dirty="0">
                <a:hlinkClick r:id="rId11"/>
              </a:rPr>
              <a:t>“Connector punctuation (Pc)”</a:t>
            </a:r>
            <a:r>
              <a:rPr lang="en-US" dirty="0"/>
              <a:t>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ADBD8CD-8117-7B48-AEC0-6668CF7588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2136D3D-7382-A849-9BE5-8FE18A26D2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3674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189667" y="149115"/>
            <a:ext cx="8166100" cy="599090"/>
          </a:xfrm>
        </p:spPr>
        <p:txBody>
          <a:bodyPr/>
          <a:lstStyle/>
          <a:p>
            <a:r>
              <a:rPr lang="en-US" dirty="0"/>
              <a:t>Variables, Scope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/>
              <a:t>Valid </a:t>
            </a:r>
            <a:r>
              <a:rPr lang="en-US" b="1"/>
              <a:t>Identifiers</a:t>
            </a:r>
            <a:r>
              <a:rPr lang="en-US"/>
              <a:t>.</a:t>
            </a:r>
            <a:endParaRPr lang="en-US" dirty="0"/>
          </a:p>
          <a:p>
            <a:pPr fontAlgn="base">
              <a:lnSpc>
                <a:spcPct val="150000"/>
              </a:lnSpc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7F105B-7094-3E4C-991D-8B2703126A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543050"/>
            <a:ext cx="9017000" cy="37719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F99AD05-6BEA-044C-9885-C82C9060D3A8}"/>
              </a:ext>
            </a:extLst>
          </p:cNvPr>
          <p:cNvSpPr txBox="1"/>
          <p:nvPr/>
        </p:nvSpPr>
        <p:spPr>
          <a:xfrm>
            <a:off x="838200" y="6053971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mathiasbynens.be</a:t>
            </a:r>
            <a:r>
              <a:rPr lang="en-US" dirty="0"/>
              <a:t>/notes/</a:t>
            </a:r>
            <a:r>
              <a:rPr lang="en-US" dirty="0" err="1"/>
              <a:t>javascript</a:t>
            </a:r>
            <a:r>
              <a:rPr lang="en-US" dirty="0"/>
              <a:t>-identifiers</a:t>
            </a:r>
          </a:p>
        </p:txBody>
      </p:sp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66D45AA2-B6B0-B142-B24F-5C44B9C62E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60CF095E-0C00-5B44-AEF9-15D7896E5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54485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37285"/>
            <a:ext cx="8166100" cy="599090"/>
          </a:xfrm>
        </p:spPr>
        <p:txBody>
          <a:bodyPr/>
          <a:lstStyle/>
          <a:p>
            <a:r>
              <a:rPr lang="en-US" dirty="0"/>
              <a:t>Variables, Scope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Function scope, global scope, hoisting</a:t>
            </a:r>
          </a:p>
          <a:p>
            <a:pPr fontAlgn="base">
              <a:lnSpc>
                <a:spcPct val="150000"/>
              </a:lnSpc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C323002-3A7C-F14C-873C-D615F9A3104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927038"/>
            <a:ext cx="9017000" cy="46863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658C3B5-E1A5-D74B-8CB5-4D21477EB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19CEA07-1540-B94F-9C15-3955BBE2A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92528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Training Material | Internal Use</a:t>
            </a:r>
            <a:endParaRPr lang="en-US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4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 err="1"/>
              <a:t>Yêu</a:t>
            </a:r>
            <a:r>
              <a:rPr lang="en-US" dirty="0"/>
              <a:t> </a:t>
            </a:r>
            <a:r>
              <a:rPr lang="en-US" dirty="0" err="1"/>
              <a:t>cầu</a:t>
            </a:r>
            <a:r>
              <a:rPr lang="en-US" dirty="0"/>
              <a:t> </a:t>
            </a:r>
            <a:r>
              <a:rPr lang="en-US" dirty="0" err="1"/>
              <a:t>chung</a:t>
            </a:r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Đã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hiểu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về</a:t>
            </a:r>
            <a:r>
              <a:rPr lang="en-US" dirty="0"/>
              <a:t> HTML, CSS</a:t>
            </a:r>
          </a:p>
          <a:p>
            <a:r>
              <a:rPr lang="en-US" dirty="0" err="1"/>
              <a:t>Phần</a:t>
            </a:r>
            <a:r>
              <a:rPr lang="en-US" dirty="0"/>
              <a:t> </a:t>
            </a:r>
            <a:r>
              <a:rPr lang="en-US" dirty="0" err="1"/>
              <a:t>mềm</a:t>
            </a:r>
            <a:r>
              <a:rPr lang="en-US" dirty="0"/>
              <a:t>:</a:t>
            </a:r>
          </a:p>
          <a:p>
            <a:pPr lvl="1">
              <a:buFont typeface="Wingdings" charset="2"/>
              <a:buChar char="ü"/>
            </a:pPr>
            <a:r>
              <a:rPr lang="en-US" dirty="0" err="1"/>
              <a:t>Nodejs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 err="1"/>
              <a:t>TypeScript</a:t>
            </a:r>
            <a:endParaRPr lang="en-US" dirty="0"/>
          </a:p>
          <a:p>
            <a:pPr lvl="1">
              <a:buFont typeface="Wingdings" charset="2"/>
              <a:buChar char="ü"/>
            </a:pPr>
            <a:r>
              <a:rPr lang="en-US" dirty="0"/>
              <a:t>Editor: VS Code, Atom, Sublime Text, WebStorm, Vim, </a:t>
            </a:r>
            <a:r>
              <a:rPr lang="en-US" dirty="0" err="1"/>
              <a:t>etc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57145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build="p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Variables, Scope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Function scope, global scope, hoisting</a:t>
            </a:r>
          </a:p>
          <a:p>
            <a:pPr fontAlgn="base">
              <a:lnSpc>
                <a:spcPct val="150000"/>
              </a:lnSpc>
            </a:pPr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C7A6F36-0071-DE4C-9EAD-9C85280B61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30292" y="1655412"/>
            <a:ext cx="8329586" cy="4652473"/>
          </a:xfrm>
          <a:prstGeom prst="rect">
            <a:avLst/>
          </a:prstGeom>
        </p:spPr>
      </p:pic>
      <p:sp>
        <p:nvSpPr>
          <p:cNvPr id="7" name="Footer Placeholder 1">
            <a:extLst>
              <a:ext uri="{FF2B5EF4-FFF2-40B4-BE49-F238E27FC236}">
                <a16:creationId xmlns:a16="http://schemas.microsoft.com/office/drawing/2014/main" id="{AA4B3D38-34E1-6F41-800A-2491C2FC45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19EE373F-E2ED-B842-B211-E1C2B908D6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327106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45317"/>
            <a:ext cx="8166100" cy="599090"/>
          </a:xfrm>
        </p:spPr>
        <p:txBody>
          <a:bodyPr/>
          <a:lstStyle/>
          <a:p>
            <a:r>
              <a:rPr lang="en-US" dirty="0"/>
              <a:t>Variables, Scope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Function scope, global scope, hoisting</a:t>
            </a:r>
          </a:p>
          <a:p>
            <a:pPr fontAlgn="base">
              <a:lnSpc>
                <a:spcPct val="150000"/>
              </a:lnSpc>
            </a:pPr>
            <a:endParaRPr lang="en-US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F731E60-4B46-3441-9E56-309BA479E8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2896" y="1571060"/>
            <a:ext cx="8246208" cy="4605903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16D7976-52E8-0545-B775-959B2B75B4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86C5673E-71DC-0E41-9EA7-B68E24C47B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9282946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4638" y="201372"/>
            <a:ext cx="8166100" cy="599090"/>
          </a:xfrm>
        </p:spPr>
        <p:txBody>
          <a:bodyPr/>
          <a:lstStyle/>
          <a:p>
            <a:r>
              <a:rPr lang="en-US" dirty="0"/>
              <a:t>Program Structure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Conditionals: if-else, switch-case.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Loops: while, do-while, for, for-in, for-of.</a:t>
            </a:r>
          </a:p>
          <a:p>
            <a:pPr fontAlgn="base">
              <a:lnSpc>
                <a:spcPct val="150000"/>
              </a:lnSpc>
            </a:pP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33295008-192E-1C47-A451-C3277B60B63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12B59C-E5EE-C746-B407-31D19D2C09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68414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2416269"/>
            <a:ext cx="12192000" cy="2244941"/>
          </a:xfrm>
        </p:spPr>
        <p:txBody>
          <a:bodyPr anchor="ctr">
            <a:noAutofit/>
          </a:bodyPr>
          <a:lstStyle/>
          <a:p>
            <a:pPr marL="0" indent="0" algn="ctr" fontAlgn="base">
              <a:lnSpc>
                <a:spcPct val="150000"/>
              </a:lnSpc>
              <a:buNone/>
            </a:pPr>
            <a:r>
              <a:rPr lang="en-US" sz="4000" dirty="0"/>
              <a:t>Function, Higher-Order Function,</a:t>
            </a:r>
          </a:p>
          <a:p>
            <a:pPr marL="0" indent="0" algn="ctr" fontAlgn="base">
              <a:lnSpc>
                <a:spcPct val="150000"/>
              </a:lnSpc>
              <a:buNone/>
            </a:pPr>
            <a:r>
              <a:rPr lang="en-US" sz="4000" dirty="0"/>
              <a:t>Object/Class, Array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74531524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81073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fontAlgn="base">
              <a:lnSpc>
                <a:spcPct val="150000"/>
              </a:lnSpc>
            </a:pPr>
            <a:r>
              <a:rPr lang="en-US" dirty="0"/>
              <a:t>A function is a JavaScript procedure—a set of statements that performs a task or calculates a value.</a:t>
            </a:r>
          </a:p>
          <a:p>
            <a:pPr fontAlgn="base">
              <a:lnSpc>
                <a:spcPct val="150000"/>
              </a:lnSpc>
            </a:pPr>
            <a:r>
              <a:rPr lang="en-US" dirty="0"/>
              <a:t>To use a function, you must define it somewhere in the scope from which you wish to call it.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48A4F8D-0F5C-1E46-8752-CAB98A3B3E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EB930D6-90D4-264D-A748-2E73D49378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8" name="Footer Placeholder 1">
            <a:extLst>
              <a:ext uri="{FF2B5EF4-FFF2-40B4-BE49-F238E27FC236}">
                <a16:creationId xmlns:a16="http://schemas.microsoft.com/office/drawing/2014/main" id="{A7C1C4EE-A4DB-7545-803A-AD7696865B0A}"/>
              </a:ext>
            </a:extLst>
          </p:cNvPr>
          <p:cNvSpPr txBox="1">
            <a:spLocks/>
          </p:cNvSpPr>
          <p:nvPr/>
        </p:nvSpPr>
        <p:spPr>
          <a:xfrm>
            <a:off x="152400" y="6527800"/>
            <a:ext cx="31877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ct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/>
          </a:p>
        </p:txBody>
      </p:sp>
      <p:sp>
        <p:nvSpPr>
          <p:cNvPr id="9" name="Slide Number Placeholder 2">
            <a:extLst>
              <a:ext uri="{FF2B5EF4-FFF2-40B4-BE49-F238E27FC236}">
                <a16:creationId xmlns:a16="http://schemas.microsoft.com/office/drawing/2014/main" id="{699223FC-2969-3C4A-9FD2-041DD62940F3}"/>
              </a:ext>
            </a:extLst>
          </p:cNvPr>
          <p:cNvSpPr txBox="1">
            <a:spLocks/>
          </p:cNvSpPr>
          <p:nvPr/>
        </p:nvSpPr>
        <p:spPr>
          <a:xfrm>
            <a:off x="8763000" y="65087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>
              <a:defRPr lang="en-US"/>
            </a:defPPr>
            <a:lvl1pPr marL="0" algn="r" defTabSz="914400" rtl="0" eaLnBrk="1" latinLnBrk="0" hangingPunct="1">
              <a:defRPr sz="1200" b="1" kern="1200">
                <a:solidFill>
                  <a:schemeClr val="bg1"/>
                </a:solidFill>
                <a:latin typeface="Candara" panose="020E0502030303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6E23101-68F3-4176-81B9-76939548D018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8528477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136525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DA2CC9CF-EABF-1147-B6E5-AF75FC94C7D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4" y="2012950"/>
            <a:ext cx="9017000" cy="3543300"/>
          </a:xfr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271FB65-498D-7F45-99F1-CCADF4E7D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FDF526C-1AB8-5042-8BAC-198E2BCFCD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894624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C4826-DFF8-C446-B8A1-DD481BBA0A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Function declarations: A </a:t>
            </a:r>
            <a:r>
              <a:rPr lang="en-US" b="1" dirty="0"/>
              <a:t>function definition</a:t>
            </a:r>
            <a:r>
              <a:rPr lang="en-US" dirty="0"/>
              <a:t> (also called a </a:t>
            </a:r>
            <a:r>
              <a:rPr lang="en-US" b="1" dirty="0"/>
              <a:t>function declaration</a:t>
            </a:r>
            <a:r>
              <a:rPr lang="en-US" dirty="0"/>
              <a:t>, or </a:t>
            </a:r>
            <a:r>
              <a:rPr lang="en-US" b="1" dirty="0"/>
              <a:t>function statement</a:t>
            </a:r>
            <a:r>
              <a:rPr lang="en-US" dirty="0"/>
              <a:t>) consists of the </a:t>
            </a:r>
            <a:r>
              <a:rPr lang="en-US" b="1" i="1" dirty="0"/>
              <a:t>function</a:t>
            </a:r>
            <a:r>
              <a:rPr lang="en-US" dirty="0"/>
              <a:t> keyword, followed by:</a:t>
            </a:r>
          </a:p>
          <a:p>
            <a:pPr lvl="1"/>
            <a:r>
              <a:rPr lang="en-US" dirty="0"/>
              <a:t>The name of the function.</a:t>
            </a:r>
          </a:p>
          <a:p>
            <a:pPr lvl="1"/>
            <a:r>
              <a:rPr lang="en-US" dirty="0"/>
              <a:t>A list of parameters to the function, enclosed in parentheses and separated by commas.</a:t>
            </a:r>
          </a:p>
          <a:p>
            <a:pPr lvl="1"/>
            <a:r>
              <a:rPr lang="en-US" dirty="0"/>
              <a:t>The JavaScript statements that define the function, enclosed in curly brackets, { }.</a:t>
            </a:r>
          </a:p>
          <a:p>
            <a:r>
              <a:rPr lang="en-US" dirty="0"/>
              <a:t>Function declarations are </a:t>
            </a:r>
            <a:r>
              <a:rPr lang="en-US" i="1" dirty="0"/>
              <a:t>hoisted</a:t>
            </a:r>
            <a:r>
              <a:rPr lang="en-US" dirty="0"/>
              <a:t> onto the beginning of the scope.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96E72D0-FD39-3249-A386-4B8988B601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0EC1F2E1-D092-FC4F-8165-D99EFDC613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7009078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90288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5FC4826-DFF8-C446-B8A1-DD481BBA0AE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Function expressions: A function expression may be a part of a larger expression.</a:t>
            </a:r>
          </a:p>
          <a:p>
            <a:pPr lvl="1"/>
            <a:r>
              <a:rPr lang="en-US" dirty="0"/>
              <a:t>One can define "named" function expressions (where the name of the expression might be used in the call stack for example) or "anonymous" function expressions.</a:t>
            </a:r>
          </a:p>
          <a:p>
            <a:r>
              <a:rPr lang="en-US" dirty="0"/>
              <a:t>Function expressions are </a:t>
            </a:r>
            <a:r>
              <a:rPr lang="en-US" b="1" dirty="0"/>
              <a:t>not</a:t>
            </a:r>
            <a:r>
              <a:rPr lang="en-US" dirty="0"/>
              <a:t> </a:t>
            </a:r>
            <a:r>
              <a:rPr lang="en-US" b="1" i="1" dirty="0"/>
              <a:t>hoisted</a:t>
            </a:r>
            <a:r>
              <a:rPr lang="en-US" dirty="0"/>
              <a:t> onto the beginning of the scope, therefore they cannot be used before they appear in the code.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D583792D-1885-134B-8A94-8633C89A48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2CB1975-DC00-D846-8DE5-BFF1CCF1B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9913699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136525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3" name="Content Placeholder 2">
            <a:extLst>
              <a:ext uri="{FF2B5EF4-FFF2-40B4-BE49-F238E27FC236}">
                <a16:creationId xmlns:a16="http://schemas.microsoft.com/office/drawing/2014/main" id="{9989003F-002C-6047-A449-28304CD0A48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4" y="2012950"/>
            <a:ext cx="9017000" cy="3543300"/>
          </a:xfr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9F6F2F4-B7A3-604C-A73C-120F8BC8D5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53E86A43-C687-9A4E-9424-75FC502710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503448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136525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25E49A8D-0FA9-474E-BA3A-EE836EEB56B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4" y="1327150"/>
            <a:ext cx="9017000" cy="4914900"/>
          </a:xfr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387BCBFE-41FC-DD44-9B95-78644E1988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F9DD7D9-55C9-4942-A1D6-88CF5EC744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2717368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6E23101-68F3-4176-81B9-76939548D018}" type="slidenum">
              <a:rPr lang="en-US" smtClean="0"/>
              <a:t>5</a:t>
            </a:fld>
            <a:endParaRPr lang="en-US" dirty="0"/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9628" y="109375"/>
            <a:ext cx="8166100" cy="599090"/>
          </a:xfrm>
        </p:spPr>
        <p:txBody>
          <a:bodyPr/>
          <a:lstStyle/>
          <a:p>
            <a:r>
              <a:rPr lang="en-US" dirty="0"/>
              <a:t>ES5 ES2015+ </a:t>
            </a:r>
            <a:r>
              <a:rPr lang="en-US" dirty="0" err="1"/>
              <a:t>TypeScript</a:t>
            </a:r>
            <a:endParaRPr lang="en-US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005" y="1009805"/>
            <a:ext cx="5365595" cy="5365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09770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68862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IIFE (Immediately Invokable Function Expression): function expressions that are invoked as soon as the function is declared.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CD0C170-399B-314E-87DB-1BC6FF4356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997662"/>
            <a:ext cx="9017000" cy="331470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BFCA0C59-7BE6-464D-8B65-C168BB120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A430DBE-2DFA-3042-8686-EFEC9D7B69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462308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Three Roles of Functions in JavaScript:</a:t>
            </a:r>
          </a:p>
          <a:p>
            <a:pPr lvl="1"/>
            <a:r>
              <a:rPr lang="en-US" dirty="0"/>
              <a:t>Non-method function (normal function).</a:t>
            </a:r>
          </a:p>
          <a:p>
            <a:pPr lvl="1"/>
            <a:r>
              <a:rPr lang="en-US" dirty="0"/>
              <a:t>Constructor.</a:t>
            </a:r>
          </a:p>
          <a:p>
            <a:pPr lvl="1"/>
            <a:r>
              <a:rPr lang="en-US" dirty="0"/>
              <a:t>Method.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56FE39-324B-E749-A1B6-7537FB2799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6537" y="2223269"/>
            <a:ext cx="7158925" cy="4265106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3054925-1436-0141-BF2B-888E68D655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D1715278-72C5-254F-8163-A001144CD0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492051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Functions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“Parameter” Versus “Argument”:</a:t>
            </a:r>
          </a:p>
          <a:p>
            <a:pPr lvl="1"/>
            <a:r>
              <a:rPr lang="en-US" i="1" dirty="0"/>
              <a:t>Parameters</a:t>
            </a:r>
            <a:r>
              <a:rPr lang="en-US" dirty="0"/>
              <a:t> are used to define a function.</a:t>
            </a:r>
          </a:p>
          <a:p>
            <a:pPr lvl="1"/>
            <a:r>
              <a:rPr lang="en-US" i="1" dirty="0"/>
              <a:t>Arguments</a:t>
            </a:r>
            <a:r>
              <a:rPr lang="en-US" dirty="0"/>
              <a:t> are used to invoke a function.</a:t>
            </a:r>
          </a:p>
          <a:p>
            <a:r>
              <a:rPr lang="en-US" dirty="0"/>
              <a:t>The arguments object: The arguments of a function are maintained in an array-like object.</a:t>
            </a:r>
          </a:p>
          <a:p>
            <a:pPr lvl="1"/>
            <a:r>
              <a:rPr lang="en-US" dirty="0"/>
              <a:t>Access 1</a:t>
            </a:r>
            <a:r>
              <a:rPr lang="en-US" baseline="30000" dirty="0"/>
              <a:t>st</a:t>
            </a:r>
            <a:r>
              <a:rPr lang="en-US" dirty="0"/>
              <a:t> argument: </a:t>
            </a:r>
            <a:r>
              <a:rPr lang="en-US" i="1" dirty="0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arguments[0]</a:t>
            </a:r>
          </a:p>
          <a:p>
            <a:pPr lvl="1"/>
            <a:r>
              <a:rPr lang="en-US" dirty="0"/>
              <a:t>The total number of arguments is indicated by</a:t>
            </a:r>
            <a:r>
              <a:rPr lang="en-US"/>
              <a:t> </a:t>
            </a:r>
            <a:r>
              <a:rPr lang="en-US" i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arguments</a:t>
            </a:r>
            <a:r>
              <a:rPr lang="en-US" i="1" dirty="0" err="1">
                <a:solidFill>
                  <a:schemeClr val="accent4">
                    <a:lumMod val="75000"/>
                  </a:schemeClr>
                </a:solidFill>
                <a:latin typeface="Consolas" panose="020B0609020204030204" pitchFamily="49" charset="0"/>
                <a:cs typeface="Consolas" panose="020B0609020204030204" pitchFamily="49" charset="0"/>
              </a:rPr>
              <a:t>.length</a:t>
            </a:r>
            <a:endParaRPr lang="en-US" i="1" dirty="0">
              <a:solidFill>
                <a:schemeClr val="accent4">
                  <a:lumMod val="75000"/>
                </a:schemeClr>
              </a:solidFill>
              <a:latin typeface="Consolas" panose="020B0609020204030204" pitchFamily="49" charset="0"/>
              <a:cs typeface="Consolas" panose="020B0609020204030204" pitchFamily="49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3360C9D-2E05-FD41-9738-CD99BBBD845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1187" y="3847008"/>
            <a:ext cx="6419833" cy="3010992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7889949-78A4-0E45-AEB2-E11B10D926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6EE577A-ADC5-804A-BF28-A745C9A9AF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79042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Closure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B07613-9837-BF4B-9D3F-647E4942D7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/>
            <a:r>
              <a:rPr lang="en-US" dirty="0"/>
              <a:t>You can nest a function within a function. The nested (inner) function is private to its containing (outer) function.</a:t>
            </a:r>
          </a:p>
          <a:p>
            <a:pPr algn="just"/>
            <a:r>
              <a:rPr lang="en-US" dirty="0"/>
              <a:t>The inner function can be accessed only from statements in the outer function.</a:t>
            </a:r>
          </a:p>
          <a:p>
            <a:pPr algn="just"/>
            <a:r>
              <a:rPr lang="en-US" dirty="0"/>
              <a:t>The inner function forms a closure: the inner function can use the arguments and variables of the outer function, while the outer function cannot use the arguments and variables of the inner function.</a:t>
            </a:r>
          </a:p>
          <a:p>
            <a:pPr algn="just"/>
            <a:r>
              <a:rPr lang="en-US" dirty="0"/>
              <a:t>When a function gets declared, it contains a function definition and a closure. The closure is a collection of all the variables in scope at the time of creation of the function.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9AF21FF9-29C0-0E4A-A0C1-7AA9B534BA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3421202E-9254-B14C-A97B-2DC1EB2F88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9378498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136525"/>
            <a:ext cx="8166100" cy="599090"/>
          </a:xfrm>
        </p:spPr>
        <p:txBody>
          <a:bodyPr/>
          <a:lstStyle/>
          <a:p>
            <a:r>
              <a:rPr lang="en-US" dirty="0"/>
              <a:t>Closure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A0891F0-9653-3D46-A17C-278BBB453FD6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4" y="1441450"/>
            <a:ext cx="9017000" cy="4686300"/>
          </a:xfr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0C3F1D00-6538-C148-B42B-4588EA1194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E3A5B91-09C9-374B-A55D-94A75156D3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04548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202103"/>
            <a:ext cx="8166100" cy="599090"/>
          </a:xfrm>
        </p:spPr>
        <p:txBody>
          <a:bodyPr/>
          <a:lstStyle/>
          <a:p>
            <a:r>
              <a:rPr lang="en-US" dirty="0"/>
              <a:t>Closure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1EB1A575-9709-2B4A-989C-EC78D3FF282D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4" y="1555750"/>
            <a:ext cx="9017000" cy="4457700"/>
          </a:xfr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82BE237-5FDD-344B-957E-69D793AF1E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26AC09B8-BC1E-5942-962B-EB88F50F2E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323627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8967"/>
            <a:ext cx="8166100" cy="599090"/>
          </a:xfrm>
        </p:spPr>
        <p:txBody>
          <a:bodyPr/>
          <a:lstStyle/>
          <a:p>
            <a:r>
              <a:rPr lang="en-US" dirty="0"/>
              <a:t>What is this?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D23E594-AC28-474B-B8E5-5297BE34614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The “this” keyword allows you to reuse functions with different contexts. Said differently, </a:t>
            </a:r>
            <a:r>
              <a:rPr lang="en-US" b="1" dirty="0"/>
              <a:t>the “this” keyword allows you to decide which object should be focal when invoking a function or a method.</a:t>
            </a:r>
            <a:r>
              <a:rPr lang="en-US" dirty="0"/>
              <a:t> 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70B0048A-786A-D74F-A111-090985BB82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987163"/>
            <a:ext cx="9017000" cy="445770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F06F51CC-4D46-AF42-8B5C-07C759454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D9840E5-C179-484D-9AEF-BE2B785E8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331012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44500" y="136525"/>
            <a:ext cx="8166100" cy="599090"/>
          </a:xfrm>
        </p:spPr>
        <p:txBody>
          <a:bodyPr/>
          <a:lstStyle/>
          <a:p>
            <a:r>
              <a:rPr lang="en-US" dirty="0"/>
              <a:t>What is this?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807773CE-F0DF-B14E-8103-10B7F0E32FCA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4" y="1670050"/>
            <a:ext cx="9017000" cy="4229100"/>
          </a:xfr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6958280-2C2E-2449-BD08-DD252F5A8A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92AC5CE4-3207-CB44-856B-4E55B318F9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6795160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79608" y="217093"/>
            <a:ext cx="8166100" cy="599090"/>
          </a:xfrm>
        </p:spPr>
        <p:txBody>
          <a:bodyPr/>
          <a:lstStyle/>
          <a:p>
            <a:r>
              <a:rPr lang="en-US" dirty="0"/>
              <a:t>call(), apply(), and bind()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C75FB653-AAEB-8F41-A3BB-F7F87B6D8762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4" y="1555750"/>
            <a:ext cx="9017000" cy="4457700"/>
          </a:xfr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EC365EB9-DCDB-E046-9EA7-B53FEB89F4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97B3D447-2C1C-D44B-AD3D-A53EA48E8F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1647295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09588" y="117475"/>
            <a:ext cx="8166100" cy="599090"/>
          </a:xfrm>
        </p:spPr>
        <p:txBody>
          <a:bodyPr/>
          <a:lstStyle/>
          <a:p>
            <a:r>
              <a:rPr lang="en-US" dirty="0"/>
              <a:t>call(), apply(), and bind()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6A7C0B5B-FBA9-684A-B880-4D4D7A55F49F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4" y="1898650"/>
            <a:ext cx="9017000" cy="3771900"/>
          </a:xfr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CFA1D787-0C86-A64E-95CC-8DF7A69599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1722EA9B-AAC3-1844-93C1-9560079078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59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78969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4"/>
          <p:cNvSpPr>
            <a:spLocks noGrp="1"/>
          </p:cNvSpPr>
          <p:nvPr>
            <p:ph idx="4294967295"/>
          </p:nvPr>
        </p:nvSpPr>
        <p:spPr>
          <a:xfrm>
            <a:off x="0" y="2416269"/>
            <a:ext cx="12192000" cy="2244941"/>
          </a:xfrm>
        </p:spPr>
        <p:txBody>
          <a:bodyPr anchor="ctr">
            <a:noAutofit/>
          </a:bodyPr>
          <a:lstStyle/>
          <a:p>
            <a:pPr marL="0" indent="0" algn="ctr" fontAlgn="base">
              <a:lnSpc>
                <a:spcPct val="150000"/>
              </a:lnSpc>
              <a:buNone/>
            </a:pPr>
            <a:r>
              <a:rPr lang="en-US" sz="4000" dirty="0"/>
              <a:t>Data type, Operators, Variables, Scope,</a:t>
            </a:r>
          </a:p>
          <a:p>
            <a:pPr marL="0" indent="0" algn="ctr" fontAlgn="base">
              <a:lnSpc>
                <a:spcPct val="150000"/>
              </a:lnSpc>
              <a:buNone/>
            </a:pPr>
            <a:r>
              <a:rPr lang="en-US" sz="4000" dirty="0"/>
              <a:t>Program Structure</a:t>
            </a:r>
            <a:endParaRPr 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4278568935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Higher-Order Function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D276-4950-9A40-BF21-4F196A2BEA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Functions that operate on other functions, either by taking them as arguments or by returning them, are called </a:t>
            </a:r>
            <a:r>
              <a:rPr lang="en-US" i="1" dirty="0"/>
              <a:t>higher-order functions</a:t>
            </a:r>
            <a:r>
              <a:rPr lang="en-US" dirty="0"/>
              <a:t>.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062CFF8-270F-1E4A-9B9A-0125E01A10B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2400300"/>
            <a:ext cx="9017000" cy="445770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98DC474-2FBE-6A4B-83AE-1B03D77E4D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F8D671A0-ADB2-F04D-AAF7-159F7E2861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6352289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39569" y="131160"/>
            <a:ext cx="8166100" cy="599090"/>
          </a:xfrm>
        </p:spPr>
        <p:txBody>
          <a:bodyPr/>
          <a:lstStyle/>
          <a:p>
            <a:r>
              <a:rPr lang="en-US" dirty="0"/>
              <a:t>Higher-Order Function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2866F621-08F2-3E4C-BCDB-82C7F9A83D9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4" y="1441450"/>
            <a:ext cx="9017000" cy="4686300"/>
          </a:xfr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2C8F2BB-9FF7-F542-B942-8C61A6C5A0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81361892-A743-AB47-95AD-B350DC69F0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760765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24579" y="117475"/>
            <a:ext cx="8166100" cy="599090"/>
          </a:xfrm>
        </p:spPr>
        <p:txBody>
          <a:bodyPr/>
          <a:lstStyle/>
          <a:p>
            <a:r>
              <a:rPr lang="en-US" dirty="0"/>
              <a:t>Higher-Order Function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29777F6-9633-634F-A1F7-2CE16BFB9E58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3344" y="1212850"/>
            <a:ext cx="9017000" cy="5143500"/>
          </a:xfr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9E8BF7E2-F767-FB4D-B43D-067BF70419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4604DAD-27BB-2049-A154-DEB911D610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352329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Object/Class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D276-4950-9A40-BF21-4F196A2BEA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All objects in JavaScript are maps (dictionaries) from strings to values.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A (key, value) entry in an object is called a </a:t>
            </a:r>
            <a:r>
              <a:rPr lang="en-US" i="1" dirty="0"/>
              <a:t>property</a:t>
            </a:r>
            <a:r>
              <a:rPr lang="en-US" dirty="0"/>
              <a:t>. 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key of a property is always a text string (number). </a:t>
            </a:r>
          </a:p>
          <a:p>
            <a:pPr algn="just">
              <a:lnSpc>
                <a:spcPct val="150000"/>
              </a:lnSpc>
            </a:pPr>
            <a:r>
              <a:rPr lang="en-US" dirty="0"/>
              <a:t>The value of a property can be any JavaScript value, including a function.</a:t>
            </a:r>
          </a:p>
          <a:p>
            <a:pPr algn="just">
              <a:lnSpc>
                <a:spcPct val="150000"/>
              </a:lnSpc>
            </a:pPr>
            <a:r>
              <a:rPr lang="en-US" i="1" dirty="0"/>
              <a:t>Methods</a:t>
            </a:r>
            <a:r>
              <a:rPr lang="en-US" dirty="0"/>
              <a:t> are properties whose values are functions.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DF5473D9-5E6C-7B4D-A9FF-BAEA4033A0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739945A9-40FE-E446-B491-F41A07570A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5957875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62598"/>
            <a:ext cx="8166100" cy="599090"/>
          </a:xfrm>
        </p:spPr>
        <p:txBody>
          <a:bodyPr/>
          <a:lstStyle/>
          <a:p>
            <a:r>
              <a:rPr lang="en-US" dirty="0"/>
              <a:t>Object/Class</a:t>
            </a:r>
          </a:p>
        </p:txBody>
      </p:sp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60F3B346-3470-7A4A-95F0-6D260BEF1B2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D470FEF-9785-CA41-B16F-6D255258270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200150"/>
            <a:ext cx="9017000" cy="44577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BC99972-D9CE-1D4F-9AEA-3EF9FA9051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46A875D3-0785-7542-BACB-A576ABC50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555869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Object/Class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D276-4950-9A40-BF21-4F196A2BEA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Pitfall: Losing this When Extracting a Method</a:t>
            </a:r>
          </a:p>
          <a:p>
            <a:r>
              <a:rPr lang="en-US" dirty="0"/>
              <a:t>Pitfall: Functions Inside Methods Shadow this</a:t>
            </a:r>
          </a:p>
          <a:p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B09DF7F-BADD-A447-B5A0-0FDD183631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B57DFAF0-DED1-BB44-ABED-F6C2EA24A0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7417791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59270"/>
            <a:ext cx="8166100" cy="599090"/>
          </a:xfrm>
        </p:spPr>
        <p:txBody>
          <a:bodyPr/>
          <a:lstStyle/>
          <a:p>
            <a:r>
              <a:rPr lang="en-US" dirty="0"/>
              <a:t>Object/Class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D276-4950-9A40-BF21-4F196A2BEA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Prototype Relationship Between Objects</a:t>
            </a:r>
          </a:p>
          <a:p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897DA1C-7F8A-5948-9454-CE8F215FD6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72050" y="1636685"/>
            <a:ext cx="2247900" cy="476250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73AB5919-75AF-4E46-AE0C-4694049CC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03D0A54D-9D0E-F44D-A0C8-011952AF51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755640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202105"/>
            <a:ext cx="8166100" cy="599090"/>
          </a:xfrm>
        </p:spPr>
        <p:txBody>
          <a:bodyPr/>
          <a:lstStyle/>
          <a:p>
            <a:r>
              <a:rPr lang="en-US" dirty="0"/>
              <a:t>Object/Class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D276-4950-9A40-BF21-4F196A2BEA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Prototype Relationship Between Objects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0511E5C-07A5-2841-9AF6-9B98783FE2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311862"/>
            <a:ext cx="9017000" cy="468630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8AA09D7-FD1D-DB41-9D43-CAC53E5BA3F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44406A1-C806-DD43-A4D8-E1DEFF521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93918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Object/Class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D276-4950-9A40-BF21-4F196A2BEA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Constructors: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A47ABEF-41E6-0844-8AF2-3C9F42B4635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241238"/>
            <a:ext cx="9017000" cy="53721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E3A7F48A-EE67-934B-992D-F56A0F0E9F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AB76BD7D-C69F-1544-9583-AC17C6DD6E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56270660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4638" y="202105"/>
            <a:ext cx="8166100" cy="599090"/>
          </a:xfrm>
        </p:spPr>
        <p:txBody>
          <a:bodyPr/>
          <a:lstStyle/>
          <a:p>
            <a:r>
              <a:rPr lang="en-US" dirty="0"/>
              <a:t>Object/Class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D276-4950-9A40-BF21-4F196A2BEA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The new Operator Implemented in JavaScript:</a:t>
            </a:r>
          </a:p>
          <a:p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8A723DC-06F1-1F4F-8D93-770A23DC7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314450"/>
            <a:ext cx="9017000" cy="4229100"/>
          </a:xfrm>
          <a:prstGeom prst="rect">
            <a:avLst/>
          </a:prstGeom>
        </p:spPr>
      </p:pic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4A8E99F7-9ADE-474A-B86F-F9D0FCBC2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5663DDC-EE76-DF40-A406-5829C15792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69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6992837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Data Type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Primitive Values.</a:t>
            </a:r>
          </a:p>
          <a:p>
            <a:pPr>
              <a:lnSpc>
                <a:spcPct val="150000"/>
              </a:lnSpc>
            </a:pPr>
            <a:r>
              <a:rPr lang="en-US" dirty="0"/>
              <a:t>Objects.</a:t>
            </a:r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BF384950-3761-914B-8AD8-CB50DEF003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E634E22-0F42-BD48-B78F-2D1DA6AA6E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3234907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34638" y="202105"/>
            <a:ext cx="8166100" cy="599090"/>
          </a:xfrm>
        </p:spPr>
        <p:txBody>
          <a:bodyPr/>
          <a:lstStyle/>
          <a:p>
            <a:r>
              <a:rPr lang="en-US" dirty="0"/>
              <a:t>Object/Class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D276-4950-9A40-BF21-4F196A2BEA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Inheritance in JavaScript:</a:t>
            </a:r>
          </a:p>
          <a:p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443CD85-89F2-974B-9363-FE67380968F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48773" y="1342288"/>
            <a:ext cx="6494454" cy="5515712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68BD6240-8337-C54F-A143-1883D7EEF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7BD2DA3C-F1B8-2341-8795-F84938417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4644261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75298"/>
            <a:ext cx="8166100" cy="599090"/>
          </a:xfrm>
        </p:spPr>
        <p:txBody>
          <a:bodyPr/>
          <a:lstStyle/>
          <a:p>
            <a:r>
              <a:rPr lang="en-US" dirty="0"/>
              <a:t>Object/Class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30D276-4950-9A40-BF21-4F196A2BEA8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 algn="just">
              <a:lnSpc>
                <a:spcPct val="150000"/>
              </a:lnSpc>
            </a:pPr>
            <a:r>
              <a:rPr lang="en-US" dirty="0"/>
              <a:t>Constructors—Factories for Instances:</a:t>
            </a:r>
          </a:p>
          <a:p>
            <a:pPr marL="0" indent="0" algn="just">
              <a:lnSpc>
                <a:spcPct val="150000"/>
              </a:lnSpc>
              <a:buNone/>
            </a:pPr>
            <a:r>
              <a:rPr lang="en-US" dirty="0"/>
              <a:t>A </a:t>
            </a:r>
            <a:r>
              <a:rPr lang="en-US" i="1" dirty="0"/>
              <a:t>constructor function</a:t>
            </a:r>
            <a:r>
              <a:rPr lang="en-US" dirty="0"/>
              <a:t> (short: </a:t>
            </a:r>
            <a:r>
              <a:rPr lang="en-US" i="1" dirty="0"/>
              <a:t>constructor</a:t>
            </a:r>
            <a:r>
              <a:rPr lang="en-US" dirty="0"/>
              <a:t>) helps with producing objects that are similar in some way. It is a normal function, but it is named, set up, and invoked differently. This section explains how constructors work. They correspond to classes in other languages.</a:t>
            </a:r>
          </a:p>
          <a:p>
            <a:pPr algn="just">
              <a:lnSpc>
                <a:spcPct val="150000"/>
              </a:lnSpc>
            </a:pPr>
            <a:endParaRPr lang="en-US" dirty="0"/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0F8A28D1-695E-7B46-B3F9-090C362FCE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6" name="Slide Number Placeholder 2">
            <a:extLst>
              <a:ext uri="{FF2B5EF4-FFF2-40B4-BE49-F238E27FC236}">
                <a16:creationId xmlns:a16="http://schemas.microsoft.com/office/drawing/2014/main" id="{E68AED57-C8C4-4340-8DC5-D255E49E9D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77507113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Array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D62E67BE-BEE3-2449-ABC1-E718F699E0B0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385" y="1212850"/>
            <a:ext cx="8280918" cy="5143500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A575C42-6715-2D47-A4D9-BA399E34ADBF}"/>
              </a:ext>
            </a:extLst>
          </p:cNvPr>
          <p:cNvSpPr txBox="1"/>
          <p:nvPr/>
        </p:nvSpPr>
        <p:spPr>
          <a:xfrm>
            <a:off x="838200" y="6031778"/>
            <a:ext cx="10515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developer.mozilla.org</a:t>
            </a:r>
            <a:r>
              <a:rPr lang="en-US" dirty="0"/>
              <a:t>/</a:t>
            </a:r>
            <a:r>
              <a:rPr lang="en-US" dirty="0" err="1"/>
              <a:t>en</a:t>
            </a:r>
            <a:r>
              <a:rPr lang="en-US" dirty="0"/>
              <a:t>-US/docs/Web/JavaScript/Reference/</a:t>
            </a:r>
            <a:r>
              <a:rPr lang="en-US" dirty="0" err="1"/>
              <a:t>Global_Objects</a:t>
            </a:r>
            <a:r>
              <a:rPr lang="en-US" dirty="0"/>
              <a:t>/Array</a:t>
            </a:r>
          </a:p>
        </p:txBody>
      </p:sp>
      <p:sp>
        <p:nvSpPr>
          <p:cNvPr id="5" name="Footer Placeholder 1">
            <a:extLst>
              <a:ext uri="{FF2B5EF4-FFF2-40B4-BE49-F238E27FC236}">
                <a16:creationId xmlns:a16="http://schemas.microsoft.com/office/drawing/2014/main" id="{10E13825-5C66-BA47-8BEF-43E87A865A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8" name="Slide Number Placeholder 2">
            <a:extLst>
              <a:ext uri="{FF2B5EF4-FFF2-40B4-BE49-F238E27FC236}">
                <a16:creationId xmlns:a16="http://schemas.microsoft.com/office/drawing/2014/main" id="{9AD0A4F5-49E1-DE4A-8511-E95C6C2EE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72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38158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249628" y="117475"/>
            <a:ext cx="8166100" cy="599090"/>
          </a:xfrm>
        </p:spPr>
        <p:txBody>
          <a:bodyPr/>
          <a:lstStyle/>
          <a:p>
            <a:r>
              <a:rPr lang="en-US" dirty="0"/>
              <a:t>Primitive Values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en-US" dirty="0"/>
              <a:t>Boolean: true/false</a:t>
            </a:r>
          </a:p>
          <a:p>
            <a:pPr>
              <a:lnSpc>
                <a:spcPct val="150000"/>
              </a:lnSpc>
            </a:pPr>
            <a:r>
              <a:rPr lang="en-US" dirty="0"/>
              <a:t>Number: 10, 3.14, …</a:t>
            </a:r>
          </a:p>
          <a:p>
            <a:pPr>
              <a:lnSpc>
                <a:spcPct val="150000"/>
              </a:lnSpc>
            </a:pPr>
            <a:r>
              <a:rPr lang="en-US" dirty="0"/>
              <a:t>String: ‘</a:t>
            </a:r>
            <a:r>
              <a:rPr lang="en-US" dirty="0" err="1"/>
              <a:t>abc</a:t>
            </a:r>
            <a:r>
              <a:rPr lang="en-US" dirty="0"/>
              <a:t>’, …</a:t>
            </a:r>
          </a:p>
          <a:p>
            <a:pPr>
              <a:lnSpc>
                <a:spcPct val="150000"/>
              </a:lnSpc>
            </a:pPr>
            <a:r>
              <a:rPr lang="en-US" dirty="0"/>
              <a:t>Null</a:t>
            </a:r>
          </a:p>
          <a:p>
            <a:pPr>
              <a:lnSpc>
                <a:spcPct val="150000"/>
              </a:lnSpc>
            </a:pPr>
            <a:r>
              <a:rPr lang="en-US" dirty="0"/>
              <a:t>Undefined</a:t>
            </a:r>
          </a:p>
          <a:p>
            <a:pPr>
              <a:lnSpc>
                <a:spcPct val="150000"/>
              </a:lnSpc>
            </a:pPr>
            <a:r>
              <a:rPr lang="en-US" dirty="0"/>
              <a:t>Symbol (ES2015)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en-US" dirty="0">
                <a:solidFill>
                  <a:srgbClr val="C00000"/>
                </a:solidFill>
              </a:rPr>
              <a:t>Note: You can’t define your own primitive types.</a:t>
            </a:r>
          </a:p>
          <a:p>
            <a:pPr marL="0" indent="0">
              <a:lnSpc>
                <a:spcPct val="150000"/>
              </a:lnSpc>
              <a:buNone/>
            </a:pPr>
            <a:endParaRPr lang="en-US" dirty="0"/>
          </a:p>
        </p:txBody>
      </p:sp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723F00BF-8AC5-D745-97E6-F8CB5ADC3A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E8A14007-80DC-6F47-97AF-20F3B7F036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001824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369277" y="117475"/>
            <a:ext cx="8166100" cy="599090"/>
          </a:xfrm>
        </p:spPr>
        <p:txBody>
          <a:bodyPr/>
          <a:lstStyle/>
          <a:p>
            <a:r>
              <a:rPr lang="en-US" dirty="0"/>
              <a:t>Primitive Values</a:t>
            </a:r>
          </a:p>
        </p:txBody>
      </p:sp>
      <p:sp>
        <p:nvSpPr>
          <p:cNvPr id="5" name="Content Placeholder 4"/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en-US" dirty="0"/>
              <a:t>Compared by value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87A2ABC-BA89-5E4E-95B6-BB207CC0019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500" y="1654762"/>
            <a:ext cx="9017000" cy="4000500"/>
          </a:xfrm>
          <a:prstGeom prst="rect">
            <a:avLst/>
          </a:prstGeom>
        </p:spPr>
      </p:pic>
      <p:sp>
        <p:nvSpPr>
          <p:cNvPr id="6" name="Footer Placeholder 1">
            <a:extLst>
              <a:ext uri="{FF2B5EF4-FFF2-40B4-BE49-F238E27FC236}">
                <a16:creationId xmlns:a16="http://schemas.microsoft.com/office/drawing/2014/main" id="{5870E3DD-E428-164A-9DE7-302581BA1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0" y="6375400"/>
            <a:ext cx="3187700" cy="365125"/>
          </a:xfrm>
        </p:spPr>
        <p:txBody>
          <a:bodyPr/>
          <a:lstStyle/>
          <a:p>
            <a:r>
              <a:rPr lang="en-US" dirty="0"/>
              <a:t>Training Material | Internal Use</a:t>
            </a:r>
          </a:p>
        </p:txBody>
      </p:sp>
      <p:sp>
        <p:nvSpPr>
          <p:cNvPr id="7" name="Slide Number Placeholder 2">
            <a:extLst>
              <a:ext uri="{FF2B5EF4-FFF2-40B4-BE49-F238E27FC236}">
                <a16:creationId xmlns:a16="http://schemas.microsoft.com/office/drawing/2014/main" id="{2B5F1677-4519-9243-9B3B-76CAACD56B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06E23101-68F3-4176-81B9-76939548D018}" type="slidenum">
              <a:rPr lang="en-US" smtClean="0"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8650636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Blue II">
      <a:dk1>
        <a:sysClr val="windowText" lastClr="000000"/>
      </a:dk1>
      <a:lt1>
        <a:sysClr val="window" lastClr="FFFFFF"/>
      </a:lt1>
      <a:dk2>
        <a:srgbClr val="335B74"/>
      </a:dk2>
      <a:lt2>
        <a:srgbClr val="DFE3E5"/>
      </a:lt2>
      <a:accent1>
        <a:srgbClr val="1CADE4"/>
      </a:accent1>
      <a:accent2>
        <a:srgbClr val="2683C6"/>
      </a:accent2>
      <a:accent3>
        <a:srgbClr val="27CED7"/>
      </a:accent3>
      <a:accent4>
        <a:srgbClr val="42BA97"/>
      </a:accent4>
      <a:accent5>
        <a:srgbClr val="3E8853"/>
      </a:accent5>
      <a:accent6>
        <a:srgbClr val="62A39F"/>
      </a:accent6>
      <a:hlink>
        <a:srgbClr val="6EAC1C"/>
      </a:hlink>
      <a:folHlink>
        <a:srgbClr val="B26B02"/>
      </a:folHlink>
    </a:clrScheme>
    <a:fontScheme name="Tuan Vu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rtlCol="0">
        <a:spAutoFit/>
      </a:bodyPr>
      <a:lstStyle>
        <a:defPPr>
          <a:defRPr sz="2400" dirty="0">
            <a:latin typeface="Montserrat" charset="0"/>
            <a:ea typeface="Montserrat" charset="0"/>
            <a:cs typeface="Montserrat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2304</TotalTime>
  <Words>2398</Words>
  <Application>Microsoft Office PowerPoint</Application>
  <PresentationFormat>Widescreen</PresentationFormat>
  <Paragraphs>363</Paragraphs>
  <Slides>72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72</vt:i4>
      </vt:variant>
    </vt:vector>
  </HeadingPairs>
  <TitlesOfParts>
    <vt:vector size="80" baseType="lpstr">
      <vt:lpstr> Arial (Headings)</vt:lpstr>
      <vt:lpstr>Arial</vt:lpstr>
      <vt:lpstr>Calibri</vt:lpstr>
      <vt:lpstr>Candara</vt:lpstr>
      <vt:lpstr>Consolas</vt:lpstr>
      <vt:lpstr>Montserrat</vt:lpstr>
      <vt:lpstr>Wingdings</vt:lpstr>
      <vt:lpstr>Office Theme</vt:lpstr>
      <vt:lpstr>PowerPoint Presentation</vt:lpstr>
      <vt:lpstr>Nội dung</vt:lpstr>
      <vt:lpstr>Mục tiêu</vt:lpstr>
      <vt:lpstr>Yêu cầu chung</vt:lpstr>
      <vt:lpstr>ES5 ES2015+ TypeScript</vt:lpstr>
      <vt:lpstr>PowerPoint Presentation</vt:lpstr>
      <vt:lpstr>Data Type</vt:lpstr>
      <vt:lpstr>Primitive Values</vt:lpstr>
      <vt:lpstr>Primitive Values</vt:lpstr>
      <vt:lpstr>Primitive Values</vt:lpstr>
      <vt:lpstr>Objects</vt:lpstr>
      <vt:lpstr>Objects</vt:lpstr>
      <vt:lpstr>Objects</vt:lpstr>
      <vt:lpstr>Objects</vt:lpstr>
      <vt:lpstr>Null and Undefined</vt:lpstr>
      <vt:lpstr>Null and Undefined</vt:lpstr>
      <vt:lpstr>Null and Undefined</vt:lpstr>
      <vt:lpstr>Null and Undefined</vt:lpstr>
      <vt:lpstr>Wrapper Objects for Primitives</vt:lpstr>
      <vt:lpstr>Wrapper Objects for Primitives</vt:lpstr>
      <vt:lpstr>Wrapper Objects for Primitives</vt:lpstr>
      <vt:lpstr>Un-wrapping Primitives</vt:lpstr>
      <vt:lpstr>Un-wrapping Primitives</vt:lpstr>
      <vt:lpstr>Type Coercion</vt:lpstr>
      <vt:lpstr>Truthy and Falsy Values</vt:lpstr>
      <vt:lpstr>Operators</vt:lpstr>
      <vt:lpstr>Operators</vt:lpstr>
      <vt:lpstr>Operators</vt:lpstr>
      <vt:lpstr>Operators</vt:lpstr>
      <vt:lpstr>Operators</vt:lpstr>
      <vt:lpstr>Operators</vt:lpstr>
      <vt:lpstr>Operators</vt:lpstr>
      <vt:lpstr>The Plus Operator</vt:lpstr>
      <vt:lpstr>Unary Operators</vt:lpstr>
      <vt:lpstr>Unary Operators</vt:lpstr>
      <vt:lpstr>Variables, Scope</vt:lpstr>
      <vt:lpstr>Variables, Scope</vt:lpstr>
      <vt:lpstr>Variables, Scope</vt:lpstr>
      <vt:lpstr>Variables, Scope</vt:lpstr>
      <vt:lpstr>Variables, Scope</vt:lpstr>
      <vt:lpstr>Variables, Scope</vt:lpstr>
      <vt:lpstr>Program Structure</vt:lpstr>
      <vt:lpstr>PowerPoint Presentation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Functions</vt:lpstr>
      <vt:lpstr>Closure</vt:lpstr>
      <vt:lpstr>Closure</vt:lpstr>
      <vt:lpstr>Closure</vt:lpstr>
      <vt:lpstr>What is this?</vt:lpstr>
      <vt:lpstr>What is this?</vt:lpstr>
      <vt:lpstr>call(), apply(), and bind()</vt:lpstr>
      <vt:lpstr>call(), apply(), and bind()</vt:lpstr>
      <vt:lpstr>Higher-Order Function</vt:lpstr>
      <vt:lpstr>Higher-Order Function</vt:lpstr>
      <vt:lpstr>Higher-Order Function</vt:lpstr>
      <vt:lpstr>Object/Class</vt:lpstr>
      <vt:lpstr>Object/Class</vt:lpstr>
      <vt:lpstr>Object/Class</vt:lpstr>
      <vt:lpstr>Object/Class</vt:lpstr>
      <vt:lpstr>Object/Class</vt:lpstr>
      <vt:lpstr>Object/Class</vt:lpstr>
      <vt:lpstr>Object/Class</vt:lpstr>
      <vt:lpstr>Object/Class</vt:lpstr>
      <vt:lpstr>Object/Class</vt:lpstr>
      <vt:lpstr>Array</vt:lpstr>
    </vt:vector>
  </TitlesOfParts>
  <Company>CMC Corporation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THUY LIEN</dc:creator>
  <cp:lastModifiedBy>Minh Giang Tống</cp:lastModifiedBy>
  <cp:revision>174</cp:revision>
  <dcterms:created xsi:type="dcterms:W3CDTF">2017-01-11T09:55:35Z</dcterms:created>
  <dcterms:modified xsi:type="dcterms:W3CDTF">2020-06-10T14:33:05Z</dcterms:modified>
</cp:coreProperties>
</file>